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21"/>
  </p:notesMasterIdLst>
  <p:handoutMasterIdLst>
    <p:handoutMasterId r:id="rId22"/>
  </p:handoutMasterIdLst>
  <p:sldIdLst>
    <p:sldId id="285" r:id="rId6"/>
    <p:sldId id="257" r:id="rId7"/>
    <p:sldId id="360" r:id="rId8"/>
    <p:sldId id="256" r:id="rId9"/>
    <p:sldId id="260" r:id="rId10"/>
    <p:sldId id="295" r:id="rId11"/>
    <p:sldId id="296" r:id="rId12"/>
    <p:sldId id="367" r:id="rId13"/>
    <p:sldId id="369" r:id="rId14"/>
    <p:sldId id="370" r:id="rId15"/>
    <p:sldId id="371" r:id="rId16"/>
    <p:sldId id="364" r:id="rId17"/>
    <p:sldId id="365" r:id="rId18"/>
    <p:sldId id="366" r:id="rId19"/>
    <p:sldId id="268" r:id="rId2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78D7"/>
    <a:srgbClr val="00188F"/>
    <a:srgbClr val="107C10"/>
    <a:srgbClr val="008272"/>
    <a:srgbClr val="B4009E"/>
    <a:srgbClr val="002050"/>
    <a:srgbClr val="00BCF2"/>
    <a:srgbClr val="525252"/>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varScale="1">
        <p:scale>
          <a:sx n="94" d="100"/>
          <a:sy n="94" d="100"/>
        </p:scale>
        <p:origin x="66" y="90"/>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commentAuthors" Target="commentAuthors.xml"/><Relationship Id="rId28"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6/19/2023 2:57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2.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6/19/2023 2:56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6/19/2023 2:56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2:56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6/19/2023 2:56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6/19/2023 2:56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u="sng" dirty="0"/>
              <a:t>Let’s describe Docker platform</a:t>
            </a:r>
            <a:r>
              <a:rPr lang="en-US" dirty="0"/>
              <a:t>: </a:t>
            </a:r>
          </a:p>
          <a:p>
            <a:endParaRPr lang="en-US" dirty="0"/>
          </a:p>
          <a:p>
            <a:r>
              <a:rPr lang="en-US" dirty="0"/>
              <a:t>Docker =&gt; </a:t>
            </a:r>
            <a:r>
              <a:rPr lang="en-US" b="1" dirty="0"/>
              <a:t>industry standard</a:t>
            </a:r>
          </a:p>
          <a:p>
            <a:endParaRPr lang="en-US" dirty="0"/>
          </a:p>
          <a:p>
            <a:r>
              <a:rPr lang="en-US" b="1" dirty="0"/>
              <a:t>Engine </a:t>
            </a:r>
            <a:r>
              <a:rPr lang="en-US" b="1" dirty="0">
                <a:sym typeface="Wingdings" panose="05000000000000000000" pitchFamily="2" charset="2"/>
              </a:rPr>
              <a:t> Daemon </a:t>
            </a:r>
            <a:r>
              <a:rPr lang="en-US" dirty="0">
                <a:sym typeface="Wingdings" panose="05000000000000000000" pitchFamily="2" charset="2"/>
              </a:rPr>
              <a:t>=&gt; runtime to run &amp; manage container. </a:t>
            </a:r>
          </a:p>
          <a:p>
            <a:r>
              <a:rPr lang="en-US" dirty="0">
                <a:sym typeface="Wingdings" panose="05000000000000000000" pitchFamily="2" charset="2"/>
              </a:rPr>
              <a:t>	        =&gt; interact with the Linux Kernel</a:t>
            </a:r>
          </a:p>
          <a:p>
            <a:endParaRPr lang="en-US" dirty="0">
              <a:sym typeface="Wingdings" panose="05000000000000000000" pitchFamily="2" charset="2"/>
            </a:endParaRPr>
          </a:p>
          <a:p>
            <a:r>
              <a:rPr lang="en-US" sz="1800" b="0" dirty="0">
                <a:sym typeface="Wingdings" panose="05000000000000000000" pitchFamily="2" charset="2"/>
              </a:rPr>
              <a:t>But you</a:t>
            </a:r>
            <a:r>
              <a:rPr lang="en-US" sz="1800" b="1" dirty="0">
                <a:sym typeface="Wingdings" panose="05000000000000000000" pitchFamily="2" charset="2"/>
              </a:rPr>
              <a:t> Cannot containerize everything -&gt; </a:t>
            </a:r>
            <a:r>
              <a:rPr lang="en-US" sz="1800" b="0" dirty="0">
                <a:sym typeface="Wingdings" panose="05000000000000000000" pitchFamily="2" charset="2"/>
              </a:rPr>
              <a:t>example: usage of kernel related features (Windows registries).</a:t>
            </a:r>
          </a:p>
          <a:p>
            <a:endParaRPr lang="en-US" dirty="0">
              <a:sym typeface="Wingdings" panose="05000000000000000000" pitchFamily="2" charset="2"/>
            </a:endParaRPr>
          </a:p>
          <a:p>
            <a:r>
              <a:rPr lang="en-US" dirty="0">
                <a:sym typeface="Wingdings" panose="05000000000000000000" pitchFamily="2" charset="2"/>
              </a:rPr>
              <a:t>Initially based on </a:t>
            </a:r>
            <a:r>
              <a:rPr lang="en-US" b="1" dirty="0">
                <a:sym typeface="Wingdings" panose="05000000000000000000" pitchFamily="2" charset="2"/>
              </a:rPr>
              <a:t>Linux OS with OS specific components (namespace, control group for isolation) =&gt; release in Dec 2013</a:t>
            </a:r>
          </a:p>
          <a:p>
            <a:endParaRPr lang="en-US" b="1" dirty="0">
              <a:sym typeface="Wingdings" panose="05000000000000000000" pitchFamily="2" charset="2"/>
            </a:endParaRPr>
          </a:p>
          <a:p>
            <a:r>
              <a:rPr lang="en-US" b="1" dirty="0">
                <a:sym typeface="Wingdings" panose="05000000000000000000" pitchFamily="2" charset="2"/>
              </a:rPr>
              <a:t>Docker Hub </a:t>
            </a:r>
            <a:r>
              <a:rPr lang="en-US" sz="900" kern="1200" dirty="0">
                <a:solidFill>
                  <a:schemeClr val="tx1"/>
                </a:solidFill>
                <a:latin typeface="Segoe UI Light" pitchFamily="34" charset="0"/>
                <a:ea typeface="+mn-ea"/>
                <a:cs typeface="+mn-cs"/>
                <a:sym typeface="Wingdings" panose="05000000000000000000" pitchFamily="2" charset="2"/>
              </a:rPr>
              <a:t>=&gt; store your images online</a:t>
            </a:r>
          </a:p>
          <a:p>
            <a:endParaRPr lang="en-US" b="1" dirty="0">
              <a:sym typeface="Wingdings" panose="05000000000000000000" pitchFamily="2" charset="2"/>
            </a:endParaRPr>
          </a:p>
          <a:p>
            <a:r>
              <a:rPr lang="en-US" b="1" dirty="0">
                <a:sym typeface="Wingdings" panose="05000000000000000000" pitchFamily="2" charset="2"/>
              </a:rPr>
              <a:t>Docker trusted registry =&gt; </a:t>
            </a:r>
            <a:r>
              <a:rPr lang="en-US" b="0" dirty="0">
                <a:sym typeface="Wingdings" panose="05000000000000000000" pitchFamily="2" charset="2"/>
              </a:rPr>
              <a:t>implement Docker Hub on premises</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6/19/2023 2:56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6067400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Docker client =&gt; </a:t>
            </a:r>
            <a:r>
              <a:rPr lang="en-US" b="1" dirty="0"/>
              <a:t>CLI</a:t>
            </a:r>
            <a:r>
              <a:rPr lang="en-US" dirty="0"/>
              <a:t> -&gt; commands to </a:t>
            </a:r>
            <a:r>
              <a:rPr lang="en-US" b="1" dirty="0"/>
              <a:t>interact with the daemon</a:t>
            </a:r>
          </a:p>
          <a:p>
            <a:endParaRPr lang="en-US" dirty="0"/>
          </a:p>
          <a:p>
            <a:r>
              <a:rPr lang="en-US" dirty="0"/>
              <a:t>Docker Images =&gt; </a:t>
            </a:r>
            <a:r>
              <a:rPr lang="en-US" b="1" dirty="0"/>
              <a:t>definition</a:t>
            </a:r>
            <a:r>
              <a:rPr lang="en-US" dirty="0"/>
              <a:t> of your container =&gt; list dependencies, how to install / them set them up.</a:t>
            </a:r>
          </a:p>
          <a:p>
            <a:endParaRPr lang="en-US" dirty="0"/>
          </a:p>
          <a:p>
            <a:r>
              <a:rPr lang="en-US" dirty="0"/>
              <a:t>Docker container =&gt; image </a:t>
            </a:r>
            <a:r>
              <a:rPr lang="en-US" b="1" dirty="0"/>
              <a:t>instance</a:t>
            </a:r>
            <a:r>
              <a:rPr lang="en-US" dirty="0"/>
              <a:t>. </a:t>
            </a:r>
            <a:r>
              <a:rPr lang="en-US" b="1" dirty="0"/>
              <a:t>Snapshot</a:t>
            </a:r>
            <a:r>
              <a:rPr lang="en-US" dirty="0"/>
              <a:t> of your image </a:t>
            </a:r>
            <a:r>
              <a:rPr lang="en-US" b="1" u="sng" dirty="0"/>
              <a:t>available to be run</a:t>
            </a:r>
            <a:r>
              <a:rPr lang="en-US" u="sng" dirty="0"/>
              <a:t>.</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6/19/2023 2:56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7</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796135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6/19/2023 2:56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15</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B19DD-1CBC-756C-60AC-82821062E014}"/>
              </a:ext>
            </a:extLst>
          </p:cNvPr>
          <p:cNvSpPr>
            <a:spLocks noGrp="1"/>
          </p:cNvSpPr>
          <p:nvPr>
            <p:ph type="title"/>
          </p:nvPr>
        </p:nvSpPr>
        <p:spPr/>
        <p:txBody>
          <a:bodyPr/>
          <a:lstStyle/>
          <a:p>
            <a:r>
              <a:rPr lang="en-US" dirty="0"/>
              <a:t>Docker Compose</a:t>
            </a:r>
          </a:p>
        </p:txBody>
      </p:sp>
      <p:sp>
        <p:nvSpPr>
          <p:cNvPr id="3" name="Text Placeholder 2">
            <a:extLst>
              <a:ext uri="{FF2B5EF4-FFF2-40B4-BE49-F238E27FC236}">
                <a16:creationId xmlns:a16="http://schemas.microsoft.com/office/drawing/2014/main" id="{88E45101-3B9D-E86D-AFEC-5C48763F6F04}"/>
              </a:ext>
            </a:extLst>
          </p:cNvPr>
          <p:cNvSpPr>
            <a:spLocks noGrp="1"/>
          </p:cNvSpPr>
          <p:nvPr>
            <p:ph type="body" sz="quarter" idx="10"/>
          </p:nvPr>
        </p:nvSpPr>
        <p:spPr>
          <a:xfrm>
            <a:off x="274638" y="1212850"/>
            <a:ext cx="11887195" cy="461665"/>
          </a:xfrm>
        </p:spPr>
        <p:txBody>
          <a:bodyPr/>
          <a:lstStyle/>
          <a:p>
            <a:pPr marL="233363" indent="-233363">
              <a:buFont typeface="Arial" panose="020B0604020202020204" pitchFamily="34" charset="0"/>
              <a:buChar char="•"/>
            </a:pPr>
            <a:r>
              <a:rPr lang="en-US" sz="2000" dirty="0"/>
              <a:t>Compose is a tool for defining and running multi-container Docker applications.</a:t>
            </a:r>
          </a:p>
        </p:txBody>
      </p:sp>
      <p:sp>
        <p:nvSpPr>
          <p:cNvPr id="5" name="Rectangle 4">
            <a:extLst>
              <a:ext uri="{FF2B5EF4-FFF2-40B4-BE49-F238E27FC236}">
                <a16:creationId xmlns:a16="http://schemas.microsoft.com/office/drawing/2014/main" id="{4D05E9E0-32F9-5565-D73C-8EF6B97E72DF}"/>
              </a:ext>
            </a:extLst>
          </p:cNvPr>
          <p:cNvSpPr/>
          <p:nvPr/>
        </p:nvSpPr>
        <p:spPr bwMode="auto">
          <a:xfrm>
            <a:off x="7284720" y="2015489"/>
            <a:ext cx="4551680" cy="2274469"/>
          </a:xfrm>
          <a:prstGeom prst="rect">
            <a:avLst/>
          </a:prstGeom>
          <a:ln>
            <a:solidFill>
              <a:schemeClr val="tx1">
                <a:lumMod val="50000"/>
              </a:schemeClr>
            </a:solidFill>
          </a:ln>
        </p:spPr>
        <p:txBody>
          <a:bodyPr vert="horz" wrap="square" lIns="146304" tIns="91440" rIns="146304" bIns="91440" rtlCol="0">
            <a:spAutoFit/>
          </a:bodyPr>
          <a:lstStyle/>
          <a:p>
            <a:pPr defTabSz="932597">
              <a:lnSpc>
                <a:spcPct val="90000"/>
              </a:lnSpc>
              <a:spcBef>
                <a:spcPct val="20000"/>
              </a:spcBef>
              <a:buSzPct val="90000"/>
            </a:pPr>
            <a:r>
              <a:rPr lang="en-US" sz="1400" dirty="0">
                <a:solidFill>
                  <a:schemeClr val="tx1">
                    <a:lumMod val="50000"/>
                  </a:schemeClr>
                </a:solidFill>
              </a:rPr>
              <a:t>Example docker-</a:t>
            </a:r>
            <a:r>
              <a:rPr lang="en-US" sz="1400" dirty="0" err="1">
                <a:solidFill>
                  <a:schemeClr val="tx1">
                    <a:lumMod val="50000"/>
                  </a:schemeClr>
                </a:solidFill>
              </a:rPr>
              <a:t>compose.yaml</a:t>
            </a:r>
            <a:endParaRPr lang="en-US" sz="1400" dirty="0">
              <a:solidFill>
                <a:schemeClr val="tx1">
                  <a:lumMod val="50000"/>
                </a:schemeClr>
              </a:solidFill>
            </a:endParaRPr>
          </a:p>
          <a:p>
            <a:pPr defTabSz="932597">
              <a:lnSpc>
                <a:spcPct val="90000"/>
              </a:lnSpc>
              <a:spcBef>
                <a:spcPct val="20000"/>
              </a:spcBef>
              <a:buSzPct val="90000"/>
            </a:pPr>
            <a:endParaRPr lang="en-US" sz="1400" dirty="0">
              <a:solidFill>
                <a:schemeClr val="tx1">
                  <a:lumMod val="50000"/>
                </a:schemeClr>
              </a:solidFill>
            </a:endParaRPr>
          </a:p>
          <a:p>
            <a:pPr defTabSz="932597">
              <a:lnSpc>
                <a:spcPct val="90000"/>
              </a:lnSpc>
              <a:spcBef>
                <a:spcPct val="20000"/>
              </a:spcBef>
              <a:buSzPct val="90000"/>
            </a:pPr>
            <a:r>
              <a:rPr lang="en-US" sz="1400" dirty="0">
                <a:solidFill>
                  <a:schemeClr val="tx1">
                    <a:lumMod val="50000"/>
                  </a:schemeClr>
                </a:solidFill>
              </a:rPr>
              <a:t>services:</a:t>
            </a:r>
          </a:p>
          <a:p>
            <a:pPr defTabSz="932597">
              <a:lnSpc>
                <a:spcPct val="90000"/>
              </a:lnSpc>
              <a:spcBef>
                <a:spcPct val="20000"/>
              </a:spcBef>
              <a:buSzPct val="90000"/>
            </a:pPr>
            <a:r>
              <a:rPr lang="en-US" sz="1400" dirty="0">
                <a:solidFill>
                  <a:schemeClr val="tx1">
                    <a:lumMod val="50000"/>
                  </a:schemeClr>
                </a:solidFill>
              </a:rPr>
              <a:t>  web:</a:t>
            </a:r>
          </a:p>
          <a:p>
            <a:pPr defTabSz="932597">
              <a:lnSpc>
                <a:spcPct val="90000"/>
              </a:lnSpc>
              <a:spcBef>
                <a:spcPct val="20000"/>
              </a:spcBef>
              <a:buSzPct val="90000"/>
            </a:pPr>
            <a:r>
              <a:rPr lang="en-US" sz="1400" dirty="0">
                <a:solidFill>
                  <a:schemeClr val="tx1">
                    <a:lumMod val="50000"/>
                  </a:schemeClr>
                </a:solidFill>
              </a:rPr>
              <a:t>    build: .</a:t>
            </a:r>
          </a:p>
          <a:p>
            <a:pPr defTabSz="932597">
              <a:lnSpc>
                <a:spcPct val="90000"/>
              </a:lnSpc>
              <a:spcBef>
                <a:spcPct val="20000"/>
              </a:spcBef>
              <a:buSzPct val="90000"/>
            </a:pPr>
            <a:r>
              <a:rPr lang="en-US" sz="1400" dirty="0">
                <a:solidFill>
                  <a:schemeClr val="tx1">
                    <a:lumMod val="50000"/>
                  </a:schemeClr>
                </a:solidFill>
              </a:rPr>
              <a:t>    ports:</a:t>
            </a:r>
          </a:p>
          <a:p>
            <a:pPr defTabSz="932597">
              <a:lnSpc>
                <a:spcPct val="90000"/>
              </a:lnSpc>
              <a:spcBef>
                <a:spcPct val="20000"/>
              </a:spcBef>
              <a:buSzPct val="90000"/>
            </a:pPr>
            <a:r>
              <a:rPr lang="en-US" sz="1400" dirty="0">
                <a:solidFill>
                  <a:schemeClr val="tx1">
                    <a:lumMod val="50000"/>
                  </a:schemeClr>
                </a:solidFill>
              </a:rPr>
              <a:t>      - "8000:5000"</a:t>
            </a:r>
          </a:p>
          <a:p>
            <a:pPr defTabSz="932597">
              <a:lnSpc>
                <a:spcPct val="90000"/>
              </a:lnSpc>
              <a:spcBef>
                <a:spcPct val="20000"/>
              </a:spcBef>
              <a:buSzPct val="90000"/>
            </a:pPr>
            <a:r>
              <a:rPr lang="en-US" sz="1400" dirty="0">
                <a:solidFill>
                  <a:schemeClr val="tx1">
                    <a:lumMod val="50000"/>
                  </a:schemeClr>
                </a:solidFill>
              </a:rPr>
              <a:t>  redis:</a:t>
            </a:r>
          </a:p>
          <a:p>
            <a:pPr defTabSz="932597">
              <a:lnSpc>
                <a:spcPct val="90000"/>
              </a:lnSpc>
              <a:spcBef>
                <a:spcPct val="20000"/>
              </a:spcBef>
              <a:buSzPct val="90000"/>
            </a:pPr>
            <a:r>
              <a:rPr lang="en-US" sz="1400" dirty="0">
                <a:solidFill>
                  <a:schemeClr val="tx1">
                    <a:lumMod val="50000"/>
                  </a:schemeClr>
                </a:solidFill>
              </a:rPr>
              <a:t>    image: "redis:alpine"</a:t>
            </a:r>
          </a:p>
        </p:txBody>
      </p:sp>
      <p:sp>
        <p:nvSpPr>
          <p:cNvPr id="6" name="Text Placeholder 2">
            <a:extLst>
              <a:ext uri="{FF2B5EF4-FFF2-40B4-BE49-F238E27FC236}">
                <a16:creationId xmlns:a16="http://schemas.microsoft.com/office/drawing/2014/main" id="{52713CC5-0D79-D2F7-F87C-7B278A362EE6}"/>
              </a:ext>
            </a:extLst>
          </p:cNvPr>
          <p:cNvSpPr txBox="1">
            <a:spLocks/>
          </p:cNvSpPr>
          <p:nvPr/>
        </p:nvSpPr>
        <p:spPr>
          <a:xfrm>
            <a:off x="325438" y="1674516"/>
            <a:ext cx="6766241" cy="4735197"/>
          </a:xfrm>
          <a:prstGeom prst="rect">
            <a:avLst/>
          </a:prstGeom>
        </p:spPr>
        <p:txBody>
          <a:bodyPr vert="horz" wrap="square" lIns="91440" tIns="91440" rIns="91440" bIns="91440" rtlCol="0">
            <a:noAutofit/>
          </a:bodyPr>
          <a:lstStyle>
            <a:lvl1pPr marL="0" marR="0" indent="0" algn="l" defTabSz="932597" rtl="0" eaLnBrk="1" fontAlgn="auto" latinLnBrk="0" hangingPunct="1">
              <a:lnSpc>
                <a:spcPct val="90000"/>
              </a:lnSpc>
              <a:spcBef>
                <a:spcPct val="20000"/>
              </a:spcBef>
              <a:spcAft>
                <a:spcPts val="0"/>
              </a:spcAft>
              <a:buClrTx/>
              <a:buSzPct val="90000"/>
              <a:buFont typeface="Arial" panose="020B0604020202020204" pitchFamily="34" charset="0"/>
              <a:buNone/>
              <a:tabLst/>
              <a:defRPr sz="2800" kern="1200" spc="0" baseline="0">
                <a:solidFill>
                  <a:schemeClr val="tx1"/>
                </a:solidFill>
                <a:latin typeface="+mj-lt"/>
                <a:ea typeface="+mn-ea"/>
                <a:cs typeface="+mn-cs"/>
              </a:defRPr>
            </a:lvl1pPr>
            <a:lvl2pPr marL="231775" marR="0" indent="0" algn="l" defTabSz="932597" rtl="0" eaLnBrk="1" fontAlgn="auto" latinLnBrk="0" hangingPunct="1">
              <a:lnSpc>
                <a:spcPct val="90000"/>
              </a:lnSpc>
              <a:spcBef>
                <a:spcPct val="20000"/>
              </a:spcBef>
              <a:spcAft>
                <a:spcPts val="0"/>
              </a:spcAft>
              <a:buClrTx/>
              <a:buSzPct val="80000"/>
              <a:buFont typeface="Wingdings" panose="05000000000000000000" pitchFamily="2" charset="2"/>
              <a:buNone/>
              <a:tabLst/>
              <a:defRPr sz="2400" kern="1200" spc="0" baseline="0">
                <a:gradFill>
                  <a:gsLst>
                    <a:gs pos="1250">
                      <a:schemeClr val="tx1"/>
                    </a:gs>
                    <a:gs pos="100000">
                      <a:schemeClr val="tx1"/>
                    </a:gs>
                  </a:gsLst>
                  <a:lin ang="5400000" scaled="0"/>
                </a:gradFill>
                <a:latin typeface="+mj-lt"/>
                <a:ea typeface="+mn-ea"/>
                <a:cs typeface="+mn-cs"/>
              </a:defRPr>
            </a:lvl2pPr>
            <a:lvl3pPr marL="685800" marR="0" indent="0" algn="l" defTabSz="932597" rtl="0" eaLnBrk="1" fontAlgn="auto" latinLnBrk="0" hangingPunct="1">
              <a:lnSpc>
                <a:spcPct val="90000"/>
              </a:lnSpc>
              <a:spcBef>
                <a:spcPct val="20000"/>
              </a:spcBef>
              <a:spcAft>
                <a:spcPts val="0"/>
              </a:spcAft>
              <a:buClrTx/>
              <a:buSzPct val="90000"/>
              <a:buFont typeface="Calibri" panose="020F0502020204030204" pitchFamily="34" charset="0"/>
              <a:buNone/>
              <a:tabLst/>
              <a:defRPr sz="2000" kern="1200" spc="0" baseline="0">
                <a:gradFill>
                  <a:gsLst>
                    <a:gs pos="1250">
                      <a:schemeClr val="tx1"/>
                    </a:gs>
                    <a:gs pos="100000">
                      <a:schemeClr val="tx1"/>
                    </a:gs>
                  </a:gsLst>
                  <a:lin ang="5400000" scaled="0"/>
                </a:gradFill>
                <a:latin typeface="+mj-lt"/>
                <a:ea typeface="+mn-ea"/>
                <a:cs typeface="+mn-cs"/>
              </a:defRPr>
            </a:lvl3pPr>
            <a:lvl4pPr marL="914400" marR="0" indent="0" algn="l" defTabSz="932597"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j-lt"/>
                <a:ea typeface="+mn-ea"/>
                <a:cs typeface="+mn-cs"/>
              </a:defRPr>
            </a:lvl4pPr>
            <a:lvl5pPr marL="1143000" marR="0" indent="0" algn="l" defTabSz="932597" rtl="0" eaLnBrk="1" fontAlgn="auto" latinLnBrk="0" hangingPunct="1">
              <a:lnSpc>
                <a:spcPct val="90000"/>
              </a:lnSpc>
              <a:spcBef>
                <a:spcPct val="20000"/>
              </a:spcBef>
              <a:spcAft>
                <a:spcPts val="0"/>
              </a:spcAft>
              <a:buClrTx/>
              <a:buSzPct val="90000"/>
              <a:buFont typeface="Courier New" panose="02070309020205020404" pitchFamily="49" charset="0"/>
              <a:buNone/>
              <a:tabLst/>
              <a:defRPr sz="1600" kern="1200" spc="0" baseline="0">
                <a:gradFill>
                  <a:gsLst>
                    <a:gs pos="1250">
                      <a:schemeClr val="tx1"/>
                    </a:gs>
                    <a:gs pos="100000">
                      <a:schemeClr val="tx1"/>
                    </a:gs>
                  </a:gsLst>
                  <a:lin ang="5400000" scaled="0"/>
                </a:gradFill>
                <a:latin typeface="+mj-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33363" indent="-233363">
              <a:lnSpc>
                <a:spcPct val="100000"/>
              </a:lnSpc>
              <a:spcBef>
                <a:spcPts val="0"/>
              </a:spcBef>
              <a:spcAft>
                <a:spcPts val="600"/>
              </a:spcAft>
              <a:buFont typeface="Arial" panose="020B0604020202020204" pitchFamily="34" charset="0"/>
              <a:buChar char="•"/>
            </a:pPr>
            <a:r>
              <a:rPr lang="en-US" sz="2000" dirty="0"/>
              <a:t>Uses a YAML file to configure your application services.</a:t>
            </a:r>
          </a:p>
          <a:p>
            <a:pPr marL="233363" indent="-233363">
              <a:lnSpc>
                <a:spcPct val="100000"/>
              </a:lnSpc>
              <a:spcBef>
                <a:spcPts val="0"/>
              </a:spcBef>
              <a:spcAft>
                <a:spcPts val="600"/>
              </a:spcAft>
              <a:buFont typeface="Arial" panose="020B0604020202020204" pitchFamily="34" charset="0"/>
              <a:buChar char="•"/>
            </a:pPr>
            <a:r>
              <a:rPr lang="en-US" sz="2000" dirty="0"/>
              <a:t>Has commands for managing the whole lifecycle of your application:</a:t>
            </a:r>
          </a:p>
          <a:p>
            <a:pPr marL="457200" indent="-223838">
              <a:lnSpc>
                <a:spcPct val="100000"/>
              </a:lnSpc>
              <a:spcBef>
                <a:spcPts val="0"/>
              </a:spcBef>
              <a:spcAft>
                <a:spcPts val="600"/>
              </a:spcAft>
              <a:buSzPct val="80000"/>
              <a:buFont typeface="Wingdings" panose="05000000000000000000" pitchFamily="2" charset="2"/>
              <a:buChar char="Ø"/>
            </a:pPr>
            <a:r>
              <a:rPr lang="en-US" sz="2000" dirty="0"/>
              <a:t>Start, stop, and rebuild services</a:t>
            </a:r>
          </a:p>
          <a:p>
            <a:pPr marL="457200" indent="-223838">
              <a:lnSpc>
                <a:spcPct val="100000"/>
              </a:lnSpc>
              <a:spcBef>
                <a:spcPts val="0"/>
              </a:spcBef>
              <a:spcAft>
                <a:spcPts val="600"/>
              </a:spcAft>
              <a:buSzPct val="80000"/>
              <a:buFont typeface="Wingdings" panose="05000000000000000000" pitchFamily="2" charset="2"/>
              <a:buChar char="Ø"/>
            </a:pPr>
            <a:r>
              <a:rPr lang="en-US" sz="2000" dirty="0"/>
              <a:t>View the status of running services</a:t>
            </a:r>
          </a:p>
          <a:p>
            <a:pPr marL="457200" indent="-223838">
              <a:lnSpc>
                <a:spcPct val="100000"/>
              </a:lnSpc>
              <a:spcBef>
                <a:spcPts val="0"/>
              </a:spcBef>
              <a:spcAft>
                <a:spcPts val="600"/>
              </a:spcAft>
              <a:buSzPct val="80000"/>
              <a:buFont typeface="Wingdings" panose="05000000000000000000" pitchFamily="2" charset="2"/>
              <a:buChar char="Ø"/>
            </a:pPr>
            <a:r>
              <a:rPr lang="en-US" sz="2000" dirty="0"/>
              <a:t>Stream the log output of running services</a:t>
            </a:r>
          </a:p>
          <a:p>
            <a:pPr marL="457200" indent="-223838">
              <a:lnSpc>
                <a:spcPct val="100000"/>
              </a:lnSpc>
              <a:spcBef>
                <a:spcPts val="0"/>
              </a:spcBef>
              <a:spcAft>
                <a:spcPts val="600"/>
              </a:spcAft>
              <a:buSzPct val="80000"/>
              <a:buFont typeface="Wingdings" panose="05000000000000000000" pitchFamily="2" charset="2"/>
              <a:buChar char="Ø"/>
            </a:pPr>
            <a:r>
              <a:rPr lang="en-US" sz="2000" dirty="0"/>
              <a:t>Run a one-off command on a service</a:t>
            </a:r>
          </a:p>
          <a:p>
            <a:pPr marL="233363" indent="-233363">
              <a:lnSpc>
                <a:spcPct val="100000"/>
              </a:lnSpc>
              <a:spcBef>
                <a:spcPts val="0"/>
              </a:spcBef>
              <a:spcAft>
                <a:spcPts val="600"/>
              </a:spcAft>
              <a:buFont typeface="Arial" panose="020B0604020202020204" pitchFamily="34" charset="0"/>
              <a:buChar char="•"/>
            </a:pPr>
            <a:r>
              <a:rPr lang="en-US" sz="2000" dirty="0"/>
              <a:t>The features of Compose that make it effective are:</a:t>
            </a:r>
          </a:p>
          <a:p>
            <a:pPr marL="457200" indent="-223838">
              <a:lnSpc>
                <a:spcPct val="100000"/>
              </a:lnSpc>
              <a:spcBef>
                <a:spcPts val="0"/>
              </a:spcBef>
              <a:spcAft>
                <a:spcPts val="600"/>
              </a:spcAft>
              <a:buSzPct val="80000"/>
              <a:buFont typeface="Wingdings" panose="05000000000000000000" pitchFamily="2" charset="2"/>
              <a:buChar char="Ø"/>
            </a:pPr>
            <a:r>
              <a:rPr lang="en-US" sz="2000" dirty="0"/>
              <a:t>Multiple isolated environments on a single host</a:t>
            </a:r>
          </a:p>
          <a:p>
            <a:pPr marL="457200" indent="-223838">
              <a:lnSpc>
                <a:spcPct val="100000"/>
              </a:lnSpc>
              <a:spcBef>
                <a:spcPts val="0"/>
              </a:spcBef>
              <a:spcAft>
                <a:spcPts val="600"/>
              </a:spcAft>
              <a:buSzPct val="80000"/>
              <a:buFont typeface="Wingdings" panose="05000000000000000000" pitchFamily="2" charset="2"/>
              <a:buChar char="Ø"/>
            </a:pPr>
            <a:r>
              <a:rPr lang="en-US" sz="2000" dirty="0"/>
              <a:t>Preserves volume data when containers are created</a:t>
            </a:r>
          </a:p>
          <a:p>
            <a:pPr marL="457200" indent="-223838">
              <a:lnSpc>
                <a:spcPct val="100000"/>
              </a:lnSpc>
              <a:spcBef>
                <a:spcPts val="0"/>
              </a:spcBef>
              <a:spcAft>
                <a:spcPts val="600"/>
              </a:spcAft>
              <a:buSzPct val="80000"/>
              <a:buFont typeface="Wingdings" panose="05000000000000000000" pitchFamily="2" charset="2"/>
              <a:buChar char="Ø"/>
            </a:pPr>
            <a:r>
              <a:rPr lang="en-US" sz="2000" dirty="0"/>
              <a:t>Only recreate containers that have changed</a:t>
            </a:r>
          </a:p>
          <a:p>
            <a:pPr marL="457200" indent="-223838">
              <a:lnSpc>
                <a:spcPct val="100000"/>
              </a:lnSpc>
              <a:spcBef>
                <a:spcPts val="0"/>
              </a:spcBef>
              <a:spcAft>
                <a:spcPts val="600"/>
              </a:spcAft>
              <a:buSzPct val="80000"/>
              <a:buFont typeface="Wingdings" panose="05000000000000000000" pitchFamily="2" charset="2"/>
              <a:buChar char="Ø"/>
            </a:pPr>
            <a:r>
              <a:rPr lang="en-US" sz="2000" dirty="0"/>
              <a:t>Supports variables and moving a composition between environments</a:t>
            </a:r>
            <a:endParaRPr lang="en-US" sz="1600" dirty="0">
              <a:latin typeface="+mn-lt"/>
            </a:endParaRPr>
          </a:p>
        </p:txBody>
      </p:sp>
    </p:spTree>
    <p:extLst>
      <p:ext uri="{BB962C8B-B14F-4D97-AF65-F5344CB8AC3E}">
        <p14:creationId xmlns:p14="http://schemas.microsoft.com/office/powerpoint/2010/main" val="229509322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B19DD-1CBC-756C-60AC-82821062E014}"/>
              </a:ext>
            </a:extLst>
          </p:cNvPr>
          <p:cNvSpPr>
            <a:spLocks noGrp="1"/>
          </p:cNvSpPr>
          <p:nvPr>
            <p:ph type="title"/>
          </p:nvPr>
        </p:nvSpPr>
        <p:spPr/>
        <p:txBody>
          <a:bodyPr/>
          <a:lstStyle/>
          <a:p>
            <a:r>
              <a:rPr lang="en-US" dirty="0"/>
              <a:t>Container Image Tagging</a:t>
            </a:r>
          </a:p>
        </p:txBody>
      </p:sp>
      <p:sp>
        <p:nvSpPr>
          <p:cNvPr id="3" name="Text Placeholder 2">
            <a:extLst>
              <a:ext uri="{FF2B5EF4-FFF2-40B4-BE49-F238E27FC236}">
                <a16:creationId xmlns:a16="http://schemas.microsoft.com/office/drawing/2014/main" id="{88E45101-3B9D-E86D-AFEC-5C48763F6F04}"/>
              </a:ext>
            </a:extLst>
          </p:cNvPr>
          <p:cNvSpPr>
            <a:spLocks noGrp="1"/>
          </p:cNvSpPr>
          <p:nvPr>
            <p:ph type="body" sz="quarter" idx="10"/>
          </p:nvPr>
        </p:nvSpPr>
        <p:spPr>
          <a:xfrm>
            <a:off x="274638" y="1212850"/>
            <a:ext cx="11887195" cy="4099584"/>
          </a:xfrm>
        </p:spPr>
        <p:txBody>
          <a:bodyPr/>
          <a:lstStyle/>
          <a:p>
            <a:pPr>
              <a:spcBef>
                <a:spcPts val="600"/>
              </a:spcBef>
              <a:spcAft>
                <a:spcPts val="600"/>
              </a:spcAft>
            </a:pPr>
            <a:r>
              <a:rPr lang="en-US" sz="2000" dirty="0"/>
              <a:t>Docker Image tags are simple labels or aliases given to a docker image before or after building an image to describe a particular image.</a:t>
            </a:r>
          </a:p>
          <a:p>
            <a:pPr marL="233363" indent="-233363">
              <a:spcBef>
                <a:spcPts val="600"/>
              </a:spcBef>
              <a:spcAft>
                <a:spcPts val="600"/>
              </a:spcAft>
              <a:buFont typeface="Arial" panose="020B0604020202020204" pitchFamily="34" charset="0"/>
              <a:buChar char="•"/>
            </a:pPr>
            <a:r>
              <a:rPr lang="en-US" sz="2000" dirty="0"/>
              <a:t>The format of a container image file name is: &lt;image−name&gt;:&lt;tag−name&gt;</a:t>
            </a:r>
          </a:p>
          <a:p>
            <a:pPr marL="457200" lvl="1" indent="-228600">
              <a:spcBef>
                <a:spcPts val="600"/>
              </a:spcBef>
              <a:spcAft>
                <a:spcPts val="600"/>
              </a:spcAft>
              <a:buFont typeface="Wingdings" panose="05000000000000000000" pitchFamily="2" charset="2"/>
              <a:buChar char="Ø"/>
            </a:pPr>
            <a:r>
              <a:rPr lang="en-US" sz="1800" dirty="0">
                <a:latin typeface="+mn-lt"/>
              </a:rPr>
              <a:t>Examples: todoapp:v1.01, wordpress:latest</a:t>
            </a:r>
          </a:p>
          <a:p>
            <a:pPr marL="236538" indent="-239713">
              <a:spcBef>
                <a:spcPts val="600"/>
              </a:spcBef>
              <a:spcAft>
                <a:spcPts val="600"/>
              </a:spcAft>
              <a:buFont typeface="Arial" panose="020B0604020202020204" pitchFamily="34" charset="0"/>
              <a:buChar char="•"/>
            </a:pPr>
            <a:r>
              <a:rPr lang="en-US" sz="2000" dirty="0"/>
              <a:t>Tags are added to images using the docker tag command. Tags can also be attached when you’re building an image with docker build by passing the -t flag.</a:t>
            </a:r>
          </a:p>
          <a:p>
            <a:pPr marL="236538" indent="-239713">
              <a:spcBef>
                <a:spcPts val="600"/>
              </a:spcBef>
              <a:spcAft>
                <a:spcPts val="600"/>
              </a:spcAft>
              <a:buFont typeface="Arial" panose="020B0604020202020204" pitchFamily="34" charset="0"/>
              <a:buChar char="•"/>
            </a:pPr>
            <a:r>
              <a:rPr lang="en-US" sz="2000" dirty="0"/>
              <a:t>The tag command takes two arguments: an existing tag identifying an image and a new “target” tag to assign to that image:</a:t>
            </a:r>
          </a:p>
          <a:p>
            <a:pPr marL="457200" lvl="1" indent="-228600">
              <a:spcBef>
                <a:spcPts val="600"/>
              </a:spcBef>
              <a:spcAft>
                <a:spcPts val="600"/>
              </a:spcAft>
              <a:buFont typeface="Wingdings" panose="05000000000000000000" pitchFamily="2" charset="2"/>
              <a:buChar char="Ø"/>
            </a:pPr>
            <a:r>
              <a:rPr lang="en-US" sz="1800" dirty="0">
                <a:latin typeface="+mn-lt"/>
              </a:rPr>
              <a:t>docker tag example-image:1.1.0 example-image:1.1.0-apache</a:t>
            </a:r>
          </a:p>
          <a:p>
            <a:pPr marL="236538" indent="-239713">
              <a:spcBef>
                <a:spcPts val="600"/>
              </a:spcBef>
              <a:spcAft>
                <a:spcPts val="600"/>
              </a:spcAft>
              <a:buFont typeface="Arial" panose="020B0604020202020204" pitchFamily="34" charset="0"/>
              <a:buChar char="•"/>
            </a:pPr>
            <a:r>
              <a:rPr lang="en-US" sz="2000" dirty="0"/>
              <a:t>When you pull a “bare” image without a tag, such as docker pull example-image, Docker implicitly uses latest.</a:t>
            </a:r>
          </a:p>
        </p:txBody>
      </p:sp>
    </p:spTree>
    <p:extLst>
      <p:ext uri="{BB962C8B-B14F-4D97-AF65-F5344CB8AC3E}">
        <p14:creationId xmlns:p14="http://schemas.microsoft.com/office/powerpoint/2010/main" val="257252251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a:xfrm>
            <a:off x="274638" y="2125662"/>
            <a:ext cx="11887201" cy="849463"/>
          </a:xfrm>
        </p:spPr>
        <p:txBody>
          <a:bodyPr/>
          <a:lstStyle/>
          <a:p>
            <a:r>
              <a:rPr lang="en-US" sz="4800" dirty="0"/>
              <a:t>Module 3: Demonstration</a:t>
            </a:r>
          </a:p>
        </p:txBody>
      </p:sp>
      <p:sp>
        <p:nvSpPr>
          <p:cNvPr id="3" name="Title 1">
            <a:extLst>
              <a:ext uri="{FF2B5EF4-FFF2-40B4-BE49-F238E27FC236}">
                <a16:creationId xmlns:a16="http://schemas.microsoft.com/office/drawing/2014/main" id="{B357BF6B-362C-348C-D131-9FE33006036E}"/>
              </a:ext>
            </a:extLst>
          </p:cNvPr>
          <p:cNvSpPr txBox="1">
            <a:spLocks/>
          </p:cNvSpPr>
          <p:nvPr/>
        </p:nvSpPr>
        <p:spPr>
          <a:xfrm>
            <a:off x="274638" y="3006563"/>
            <a:ext cx="11887201" cy="1514261"/>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Build Docker Image</a:t>
            </a:r>
          </a:p>
          <a:p>
            <a:pPr marL="457200" indent="-457200">
              <a:buFont typeface="Arial" panose="020B0604020202020204" pitchFamily="34" charset="0"/>
              <a:buChar char="•"/>
            </a:pPr>
            <a:r>
              <a:rPr lang="en-US" sz="3200" dirty="0"/>
              <a:t>Run Docker Image Locally</a:t>
            </a:r>
          </a:p>
          <a:p>
            <a:pPr marL="457200" indent="-457200">
              <a:buFont typeface="Arial" panose="020B0604020202020204" pitchFamily="34" charset="0"/>
              <a:buChar char="•"/>
            </a:pPr>
            <a:r>
              <a:rPr lang="en-US" sz="3200" dirty="0"/>
              <a:t>Push the Docker Image to Remote Registry</a:t>
            </a:r>
          </a:p>
        </p:txBody>
      </p:sp>
    </p:spTree>
    <p:extLst>
      <p:ext uri="{BB962C8B-B14F-4D97-AF65-F5344CB8AC3E}">
        <p14:creationId xmlns:p14="http://schemas.microsoft.com/office/powerpoint/2010/main" val="48158374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a:xfrm>
            <a:off x="274638" y="2125662"/>
            <a:ext cx="11887201" cy="849463"/>
          </a:xfrm>
        </p:spPr>
        <p:txBody>
          <a:bodyPr/>
          <a:lstStyle/>
          <a:p>
            <a:r>
              <a:rPr lang="en-US" sz="4800" dirty="0"/>
              <a:t>Module 3: Lab Containerize the App</a:t>
            </a:r>
          </a:p>
        </p:txBody>
      </p:sp>
      <p:sp>
        <p:nvSpPr>
          <p:cNvPr id="3" name="Title 1">
            <a:extLst>
              <a:ext uri="{FF2B5EF4-FFF2-40B4-BE49-F238E27FC236}">
                <a16:creationId xmlns:a16="http://schemas.microsoft.com/office/drawing/2014/main" id="{5CD62B29-3B35-C1F1-89CE-EB87677C5165}"/>
              </a:ext>
            </a:extLst>
          </p:cNvPr>
          <p:cNvSpPr txBox="1">
            <a:spLocks/>
          </p:cNvSpPr>
          <p:nvPr/>
        </p:nvSpPr>
        <p:spPr>
          <a:xfrm>
            <a:off x="274638" y="3006563"/>
            <a:ext cx="11887201" cy="1957459"/>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Create an Azure SQL Database</a:t>
            </a:r>
          </a:p>
          <a:p>
            <a:pPr marL="457200" indent="-457200">
              <a:buFont typeface="Arial" panose="020B0604020202020204" pitchFamily="34" charset="0"/>
              <a:buChar char="•"/>
            </a:pPr>
            <a:r>
              <a:rPr lang="en-US" sz="3200" dirty="0"/>
              <a:t>Modify app settings to use the database</a:t>
            </a:r>
          </a:p>
          <a:p>
            <a:pPr marL="457200" indent="-457200">
              <a:buFont typeface="Arial" panose="020B0604020202020204" pitchFamily="34" charset="0"/>
              <a:buChar char="•"/>
            </a:pPr>
            <a:r>
              <a:rPr lang="en-US" sz="3200" dirty="0"/>
              <a:t>Build Todo App Docker Image</a:t>
            </a:r>
          </a:p>
          <a:p>
            <a:pPr marL="457200" indent="-457200">
              <a:buFont typeface="Arial" panose="020B0604020202020204" pitchFamily="34" charset="0"/>
              <a:buChar char="•"/>
            </a:pPr>
            <a:r>
              <a:rPr lang="en-US" sz="3200" dirty="0"/>
              <a:t>Run Todo App Docker Image Locally</a:t>
            </a:r>
          </a:p>
        </p:txBody>
      </p:sp>
    </p:spTree>
    <p:extLst>
      <p:ext uri="{BB962C8B-B14F-4D97-AF65-F5344CB8AC3E}">
        <p14:creationId xmlns:p14="http://schemas.microsoft.com/office/powerpoint/2010/main" val="288682521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A413F-E6A1-BF55-2353-8BEF9E3541BA}"/>
              </a:ext>
            </a:extLst>
          </p:cNvPr>
          <p:cNvSpPr>
            <a:spLocks noGrp="1"/>
          </p:cNvSpPr>
          <p:nvPr>
            <p:ph type="title"/>
          </p:nvPr>
        </p:nvSpPr>
        <p:spPr>
          <a:xfrm>
            <a:off x="274642" y="295276"/>
            <a:ext cx="11889564" cy="917575"/>
          </a:xfrm>
        </p:spPr>
        <p:txBody>
          <a:bodyPr/>
          <a:lstStyle/>
          <a:p>
            <a:r>
              <a:rPr lang="en-US" dirty="0"/>
              <a:t>Instructions for </a:t>
            </a:r>
            <a:r>
              <a:rPr lang="en-US" sz="4800" dirty="0"/>
              <a:t>Completing Module 3: Lab</a:t>
            </a:r>
            <a:endParaRPr lang="en-US" dirty="0"/>
          </a:p>
        </p:txBody>
      </p:sp>
      <p:sp>
        <p:nvSpPr>
          <p:cNvPr id="3" name="Text Placeholder 2">
            <a:extLst>
              <a:ext uri="{FF2B5EF4-FFF2-40B4-BE49-F238E27FC236}">
                <a16:creationId xmlns:a16="http://schemas.microsoft.com/office/drawing/2014/main" id="{D6286861-4555-F6E3-1A3B-6558B51DCB94}"/>
              </a:ext>
            </a:extLst>
          </p:cNvPr>
          <p:cNvSpPr>
            <a:spLocks noGrp="1"/>
          </p:cNvSpPr>
          <p:nvPr>
            <p:ph type="body" sz="quarter" idx="10"/>
          </p:nvPr>
        </p:nvSpPr>
        <p:spPr>
          <a:xfrm>
            <a:off x="274643" y="1233169"/>
            <a:ext cx="11887190" cy="5466079"/>
          </a:xfrm>
        </p:spPr>
        <p:txBody>
          <a:bodyPr lIns="146304" rIns="146304">
            <a:noAutofit/>
          </a:bodyPr>
          <a:lstStyle/>
          <a:p>
            <a:pPr>
              <a:spcBef>
                <a:spcPts val="600"/>
              </a:spcBef>
              <a:spcAft>
                <a:spcPts val="600"/>
              </a:spcAft>
            </a:pPr>
            <a:r>
              <a:rPr lang="en-US" sz="1600" b="1" dirty="0"/>
              <a:t>Time: 45 minutes</a:t>
            </a:r>
          </a:p>
          <a:p>
            <a:pPr>
              <a:spcBef>
                <a:spcPts val="600"/>
              </a:spcBef>
              <a:spcAft>
                <a:spcPts val="600"/>
              </a:spcAft>
            </a:pPr>
            <a:r>
              <a:rPr lang="en-US" sz="1600" b="1" dirty="0"/>
              <a:t>Steps:</a:t>
            </a:r>
          </a:p>
          <a:p>
            <a:pPr marL="233363" indent="-233363">
              <a:spcBef>
                <a:spcPts val="600"/>
              </a:spcBef>
              <a:spcAft>
                <a:spcPts val="600"/>
              </a:spcAft>
              <a:buFont typeface="+mj-lt"/>
              <a:buAutoNum type="arabicPeriod"/>
            </a:pPr>
            <a:r>
              <a:rPr lang="en-US" sz="1600" dirty="0"/>
              <a:t>Navigate to your local git repo that you checked out earlier.</a:t>
            </a:r>
          </a:p>
          <a:p>
            <a:pPr marL="233363" indent="-233363">
              <a:spcBef>
                <a:spcPts val="600"/>
              </a:spcBef>
              <a:spcAft>
                <a:spcPts val="600"/>
              </a:spcAft>
              <a:buFont typeface="+mj-lt"/>
              <a:buAutoNum type="arabicPeriod"/>
            </a:pPr>
            <a:r>
              <a:rPr lang="en-US" sz="1600" dirty="0"/>
              <a:t>Copy the app project directory .\App\Starter\todoapp to .\App\Working\todoapp</a:t>
            </a:r>
            <a:endParaRPr lang="en-US" sz="1200" dirty="0"/>
          </a:p>
          <a:p>
            <a:pPr marL="233363" indent="-233363">
              <a:spcBef>
                <a:spcPts val="600"/>
              </a:spcBef>
              <a:spcAft>
                <a:spcPts val="600"/>
              </a:spcAft>
              <a:buFont typeface="+mj-lt"/>
              <a:buAutoNum type="arabicPeriod"/>
            </a:pPr>
            <a:r>
              <a:rPr lang="en-US" sz="1600" dirty="0"/>
              <a:t>Complete lab using the lab guide called Module 3 - Demo Building and Testing a Container Locally.</a:t>
            </a:r>
          </a:p>
          <a:p>
            <a:pPr marL="233363" indent="-233363">
              <a:spcBef>
                <a:spcPts val="600"/>
              </a:spcBef>
              <a:spcAft>
                <a:spcPts val="600"/>
              </a:spcAft>
              <a:buFont typeface="+mj-lt"/>
              <a:buAutoNum type="arabicPeriod"/>
            </a:pPr>
            <a:endParaRPr lang="en-US" sz="1600" dirty="0"/>
          </a:p>
        </p:txBody>
      </p:sp>
    </p:spTree>
    <p:extLst>
      <p:ext uri="{BB962C8B-B14F-4D97-AF65-F5344CB8AC3E}">
        <p14:creationId xmlns:p14="http://schemas.microsoft.com/office/powerpoint/2010/main" val="369258778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t>
            </a:r>
            <a:r>
              <a:rPr lang="en-US" sz="2000">
                <a:solidFill>
                  <a:schemeClr val="tx1"/>
                </a:solidFill>
              </a:rPr>
              <a:t>and Environment</a:t>
            </a:r>
            <a:br>
              <a:rPr lang="en-US" sz="2000" dirty="0"/>
            </a:br>
            <a:r>
              <a:rPr lang="en-US" sz="2000" b="1" dirty="0">
                <a:solidFill>
                  <a:schemeClr val="accent3"/>
                </a:solidFill>
              </a:rPr>
              <a:t>Module 3: Containerizing the App</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3: Containerizing the App</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24040"/>
            <a:ext cx="11887201" cy="3093156"/>
          </a:xfrm>
        </p:spPr>
        <p:txBody>
          <a:bodyPr vert="horz" wrap="square" lIns="91440" tIns="91441" rIns="91440" bIns="91441" rtlCol="0" anchor="t">
            <a:noAutofit/>
          </a:bodyPr>
          <a:lstStyle/>
          <a:p>
            <a:pPr marL="342265" indent="-342265">
              <a:lnSpc>
                <a:spcPct val="100000"/>
              </a:lnSpc>
              <a:spcBef>
                <a:spcPts val="1200"/>
              </a:spcBef>
              <a:spcAft>
                <a:spcPts val="600"/>
              </a:spcAft>
            </a:pPr>
            <a:r>
              <a:rPr lang="en-US" dirty="0"/>
              <a:t>Learn Docker Fundamentals (Docker Engine and Client) </a:t>
            </a:r>
          </a:p>
          <a:p>
            <a:pPr marL="342265" indent="-342265">
              <a:lnSpc>
                <a:spcPct val="100000"/>
              </a:lnSpc>
              <a:spcBef>
                <a:spcPts val="1200"/>
              </a:spcBef>
              <a:spcAft>
                <a:spcPts val="600"/>
              </a:spcAft>
            </a:pPr>
            <a:r>
              <a:rPr lang="en-US" dirty="0"/>
              <a:t>Learn How to Build Container Image using Dockerfile </a:t>
            </a:r>
          </a:p>
          <a:p>
            <a:pPr marL="342265" indent="-342265">
              <a:lnSpc>
                <a:spcPct val="100000"/>
              </a:lnSpc>
              <a:spcBef>
                <a:spcPts val="1200"/>
              </a:spcBef>
              <a:spcAft>
                <a:spcPts val="600"/>
              </a:spcAft>
            </a:pPr>
            <a:r>
              <a:rPr lang="en-US" dirty="0"/>
              <a:t>Learn how to Start, Stop, and Remove Docker Containers</a:t>
            </a:r>
          </a:p>
          <a:p>
            <a:pPr marL="342265" indent="-342265">
              <a:lnSpc>
                <a:spcPct val="100000"/>
              </a:lnSpc>
              <a:spcBef>
                <a:spcPts val="1200"/>
              </a:spcBef>
              <a:spcAft>
                <a:spcPts val="600"/>
              </a:spcAft>
            </a:pPr>
            <a:r>
              <a:rPr lang="en-US" dirty="0"/>
              <a:t>Understand use of Tags for Versioning Images</a:t>
            </a:r>
          </a:p>
        </p:txBody>
      </p:sp>
      <p:sp>
        <p:nvSpPr>
          <p:cNvPr id="2" name="Title 1"/>
          <p:cNvSpPr>
            <a:spLocks noGrp="1"/>
          </p:cNvSpPr>
          <p:nvPr>
            <p:ph type="title"/>
          </p:nvPr>
        </p:nvSpPr>
        <p:spPr/>
        <p:txBody>
          <a:bodyPr/>
          <a:lstStyle/>
          <a:p>
            <a:r>
              <a:rPr lang="en-US" dirty="0">
                <a:solidFill>
                  <a:schemeClr val="accent3"/>
                </a:solidFill>
              </a:rPr>
              <a:t>Module 3: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Docker Platform</a:t>
            </a:r>
            <a:endParaRPr lang="en-US" sz="4001" dirty="0">
              <a:solidFill>
                <a:schemeClr val="accent3"/>
              </a:solidFill>
            </a:endParaRPr>
          </a:p>
        </p:txBody>
      </p:sp>
      <p:sp>
        <p:nvSpPr>
          <p:cNvPr id="5" name="TextBox 4"/>
          <p:cNvSpPr txBox="1"/>
          <p:nvPr/>
        </p:nvSpPr>
        <p:spPr>
          <a:xfrm>
            <a:off x="278579" y="1212851"/>
            <a:ext cx="8744382" cy="5075816"/>
          </a:xfrm>
          <a:prstGeom prst="rect">
            <a:avLst/>
          </a:prstGeom>
          <a:noFill/>
        </p:spPr>
        <p:txBody>
          <a:bodyPr wrap="square" lIns="91440" tIns="91440" rIns="91440" bIns="91440" rtlCol="0" anchor="t">
            <a:noAutofit/>
          </a:bodyPr>
          <a:lstStyle/>
          <a:p>
            <a:pPr marL="228600" indent="-228600" defTabSz="932453">
              <a:lnSpc>
                <a:spcPct val="90000"/>
              </a:lnSpc>
              <a:spcBef>
                <a:spcPts val="600"/>
              </a:spcBef>
              <a:spcAft>
                <a:spcPts val="600"/>
              </a:spcAft>
              <a:buSzPct val="90000"/>
              <a:buFont typeface="Arial" pitchFamily="34" charset="0"/>
              <a:buChar char="•"/>
              <a:defRPr/>
            </a:pPr>
            <a:r>
              <a:rPr lang="en-US" sz="2000" b="1" kern="0" dirty="0">
                <a:gradFill>
                  <a:gsLst>
                    <a:gs pos="1250">
                      <a:srgbClr val="505050"/>
                    </a:gs>
                    <a:gs pos="100000">
                      <a:srgbClr val="505050"/>
                    </a:gs>
                  </a:gsLst>
                  <a:lin ang="5400000" scaled="0"/>
                </a:gradFill>
                <a:latin typeface="+mj-lt"/>
              </a:rPr>
              <a:t>Docker Engine (a.k.a. Docker Daemon)</a:t>
            </a:r>
            <a:endParaRPr lang="en-US" sz="2000" dirty="0"/>
          </a:p>
          <a:p>
            <a:pPr marL="457200" lvl="1" indent="-228600" defTabSz="932453">
              <a:lnSpc>
                <a:spcPct val="90000"/>
              </a:lnSpc>
              <a:spcBef>
                <a:spcPts val="600"/>
              </a:spcBef>
              <a:spcAft>
                <a:spcPts val="600"/>
              </a:spcAft>
              <a:buSzPct val="80000"/>
              <a:buFont typeface="Wingdings" panose="05000000000000000000" pitchFamily="2" charset="2"/>
              <a:buChar char="Ø"/>
              <a:defRPr/>
            </a:pPr>
            <a:r>
              <a:rPr lang="en-US" sz="2000" kern="0" dirty="0">
                <a:gradFill>
                  <a:gsLst>
                    <a:gs pos="1250">
                      <a:srgbClr val="505050"/>
                    </a:gs>
                    <a:gs pos="100000">
                      <a:srgbClr val="505050"/>
                    </a:gs>
                  </a:gsLst>
                  <a:lin ang="5400000" scaled="0"/>
                </a:gradFill>
              </a:rPr>
              <a:t>Software that enables containers to be built, shipped, and run.</a:t>
            </a:r>
            <a:endParaRPr lang="en-US" sz="2000" dirty="0">
              <a:gradFill>
                <a:gsLst>
                  <a:gs pos="1250">
                    <a:srgbClr val="505050"/>
                  </a:gs>
                  <a:gs pos="100000">
                    <a:srgbClr val="505050"/>
                  </a:gs>
                </a:gsLst>
                <a:lin ang="5400000" scaled="0"/>
              </a:gradFill>
              <a:cs typeface="Segoe UI Light"/>
            </a:endParaRPr>
          </a:p>
          <a:p>
            <a:pPr marL="457200" lvl="1" indent="-228600" defTabSz="932453">
              <a:lnSpc>
                <a:spcPct val="90000"/>
              </a:lnSpc>
              <a:spcBef>
                <a:spcPts val="600"/>
              </a:spcBef>
              <a:spcAft>
                <a:spcPts val="600"/>
              </a:spcAft>
              <a:buSzPct val="80000"/>
              <a:buFont typeface="Wingdings" panose="05000000000000000000" pitchFamily="2" charset="2"/>
              <a:buChar char="Ø"/>
              <a:defRPr/>
            </a:pPr>
            <a:r>
              <a:rPr lang="en-US" sz="2000" kern="0" dirty="0">
                <a:gradFill>
                  <a:gsLst>
                    <a:gs pos="1250">
                      <a:srgbClr val="505050"/>
                    </a:gs>
                    <a:gs pos="100000">
                      <a:srgbClr val="505050"/>
                    </a:gs>
                  </a:gsLst>
                  <a:lin ang="5400000" scaled="0"/>
                </a:gradFill>
              </a:rPr>
              <a:t>Uses Linux Kernel namespaces and control groups to give an isolated runtime environment for each application.</a:t>
            </a:r>
            <a:endParaRPr lang="en-US" sz="2000" dirty="0">
              <a:gradFill>
                <a:gsLst>
                  <a:gs pos="1250">
                    <a:srgbClr val="505050"/>
                  </a:gs>
                  <a:gs pos="100000">
                    <a:srgbClr val="505050"/>
                  </a:gs>
                </a:gsLst>
                <a:lin ang="5400000" scaled="0"/>
              </a:gradFill>
              <a:cs typeface="Segoe UI Light"/>
            </a:endParaRPr>
          </a:p>
          <a:p>
            <a:pPr marL="228600" indent="-228600" defTabSz="932453">
              <a:lnSpc>
                <a:spcPct val="90000"/>
              </a:lnSpc>
              <a:spcBef>
                <a:spcPts val="600"/>
              </a:spcBef>
              <a:spcAft>
                <a:spcPts val="600"/>
              </a:spcAft>
              <a:buSzPct val="90000"/>
              <a:buFont typeface="Arial" pitchFamily="34" charset="0"/>
              <a:buChar char="•"/>
              <a:defRPr/>
            </a:pPr>
            <a:r>
              <a:rPr lang="en-US" sz="2000" b="1" kern="0" dirty="0">
                <a:gradFill>
                  <a:gsLst>
                    <a:gs pos="1250">
                      <a:srgbClr val="505050"/>
                    </a:gs>
                    <a:gs pos="100000">
                      <a:srgbClr val="505050"/>
                    </a:gs>
                  </a:gsLst>
                  <a:lin ang="5400000" scaled="0"/>
                </a:gradFill>
                <a:latin typeface="+mj-lt"/>
              </a:rPr>
              <a:t>Docker Hub</a:t>
            </a:r>
            <a:endParaRPr lang="en-US" sz="2000" b="1" dirty="0">
              <a:gradFill>
                <a:gsLst>
                  <a:gs pos="1250">
                    <a:srgbClr val="505050"/>
                  </a:gs>
                  <a:gs pos="100000">
                    <a:srgbClr val="505050"/>
                  </a:gs>
                </a:gsLst>
                <a:lin ang="5400000" scaled="0"/>
              </a:gradFill>
              <a:latin typeface="+mj-lt"/>
              <a:cs typeface="Segoe UI Light"/>
            </a:endParaRPr>
          </a:p>
          <a:p>
            <a:pPr marL="457200" lvl="1" indent="-228600" defTabSz="932453">
              <a:lnSpc>
                <a:spcPct val="90000"/>
              </a:lnSpc>
              <a:spcBef>
                <a:spcPts val="600"/>
              </a:spcBef>
              <a:spcAft>
                <a:spcPts val="600"/>
              </a:spcAft>
              <a:buSzPct val="80000"/>
              <a:buFont typeface="Wingdings" panose="05000000000000000000" pitchFamily="2" charset="2"/>
              <a:buChar char="Ø"/>
              <a:defRPr/>
            </a:pPr>
            <a:r>
              <a:rPr lang="en-US" sz="2000" kern="0" dirty="0">
                <a:gradFill>
                  <a:gsLst>
                    <a:gs pos="1250">
                      <a:srgbClr val="505050"/>
                    </a:gs>
                    <a:gs pos="100000">
                      <a:srgbClr val="505050"/>
                    </a:gs>
                  </a:gsLst>
                  <a:lin ang="5400000" scaled="0"/>
                </a:gradFill>
              </a:rPr>
              <a:t>An online registry of Docker images.</a:t>
            </a:r>
          </a:p>
          <a:p>
            <a:pPr marL="228600" indent="-228600" defTabSz="932453">
              <a:lnSpc>
                <a:spcPct val="90000"/>
              </a:lnSpc>
              <a:spcBef>
                <a:spcPts val="600"/>
              </a:spcBef>
              <a:spcAft>
                <a:spcPts val="600"/>
              </a:spcAft>
              <a:buSzPct val="90000"/>
              <a:buFont typeface="Arial" pitchFamily="34" charset="0"/>
              <a:buChar char="•"/>
              <a:defRPr/>
            </a:pPr>
            <a:r>
              <a:rPr lang="en-US" sz="2000" b="1" kern="0" dirty="0">
                <a:gradFill>
                  <a:gsLst>
                    <a:gs pos="1250">
                      <a:srgbClr val="505050"/>
                    </a:gs>
                    <a:gs pos="100000">
                      <a:srgbClr val="505050"/>
                    </a:gs>
                  </a:gsLst>
                  <a:lin ang="5400000" scaled="0"/>
                </a:gradFill>
                <a:latin typeface="+mj-lt"/>
              </a:rPr>
              <a:t>Docker Trusted Registry</a:t>
            </a:r>
            <a:endParaRPr lang="en-US" sz="2000" b="1" dirty="0">
              <a:gradFill>
                <a:gsLst>
                  <a:gs pos="1250">
                    <a:srgbClr val="505050"/>
                  </a:gs>
                  <a:gs pos="100000">
                    <a:srgbClr val="505050"/>
                  </a:gs>
                </a:gsLst>
                <a:lin ang="5400000" scaled="0"/>
              </a:gradFill>
              <a:latin typeface="+mj-lt"/>
              <a:cs typeface="Segoe UI Light"/>
            </a:endParaRPr>
          </a:p>
          <a:p>
            <a:pPr marL="457200" lvl="1" indent="-228600" defTabSz="932453">
              <a:lnSpc>
                <a:spcPct val="90000"/>
              </a:lnSpc>
              <a:spcBef>
                <a:spcPts val="600"/>
              </a:spcBef>
              <a:spcAft>
                <a:spcPts val="600"/>
              </a:spcAft>
              <a:buSzPct val="80000"/>
              <a:buFont typeface="Wingdings" panose="05000000000000000000" pitchFamily="2" charset="2"/>
              <a:buChar char="Ø"/>
              <a:defRPr/>
            </a:pPr>
            <a:r>
              <a:rPr lang="en-US" sz="2000" kern="0" dirty="0">
                <a:gradFill>
                  <a:gsLst>
                    <a:gs pos="1250">
                      <a:srgbClr val="505050"/>
                    </a:gs>
                    <a:gs pos="100000">
                      <a:srgbClr val="505050"/>
                    </a:gs>
                  </a:gsLst>
                  <a:lin ang="5400000" scaled="0"/>
                </a:gradFill>
              </a:rPr>
              <a:t>Private on-site Registry for Docker images.</a:t>
            </a:r>
          </a:p>
          <a:p>
            <a:pPr marL="228600" indent="-228600" defTabSz="932453">
              <a:lnSpc>
                <a:spcPct val="90000"/>
              </a:lnSpc>
              <a:spcBef>
                <a:spcPts val="600"/>
              </a:spcBef>
              <a:spcAft>
                <a:spcPts val="600"/>
              </a:spcAft>
              <a:buSzPct val="90000"/>
              <a:buFont typeface="Arial" pitchFamily="34" charset="0"/>
              <a:buChar char="•"/>
              <a:defRPr/>
            </a:pPr>
            <a:r>
              <a:rPr lang="en-US" sz="2000" b="1" kern="0" dirty="0">
                <a:gradFill>
                  <a:gsLst>
                    <a:gs pos="1250">
                      <a:srgbClr val="505050"/>
                    </a:gs>
                    <a:gs pos="100000">
                      <a:srgbClr val="505050"/>
                    </a:gs>
                  </a:gsLst>
                  <a:lin ang="5400000" scaled="0"/>
                </a:gradFill>
                <a:latin typeface="+mj-lt"/>
              </a:rPr>
              <a:t>Docker can run on most platforms, including:</a:t>
            </a:r>
          </a:p>
          <a:p>
            <a:pPr lvl="1" indent="-237771" defTabSz="932453">
              <a:lnSpc>
                <a:spcPct val="90000"/>
              </a:lnSpc>
              <a:spcBef>
                <a:spcPts val="600"/>
              </a:spcBef>
              <a:spcAft>
                <a:spcPts val="600"/>
              </a:spcAft>
              <a:buSzPct val="80000"/>
              <a:buFont typeface="Wingdings" panose="05000000000000000000" pitchFamily="2" charset="2"/>
              <a:buChar char="Ø"/>
              <a:defRPr/>
            </a:pPr>
            <a:r>
              <a:rPr lang="en-US" sz="2000" kern="0" dirty="0">
                <a:gradFill>
                  <a:gsLst>
                    <a:gs pos="1250">
                      <a:srgbClr val="505050"/>
                    </a:gs>
                    <a:gs pos="100000">
                      <a:srgbClr val="505050"/>
                    </a:gs>
                  </a:gsLst>
                  <a:lin ang="5400000" scaled="0"/>
                </a:gradFill>
              </a:rPr>
              <a:t>Windows 11, MacOS, and Linux desktop platforms.</a:t>
            </a:r>
          </a:p>
          <a:p>
            <a:pPr lvl="1" indent="-237771" defTabSz="932453">
              <a:lnSpc>
                <a:spcPct val="90000"/>
              </a:lnSpc>
              <a:spcBef>
                <a:spcPts val="600"/>
              </a:spcBef>
              <a:spcAft>
                <a:spcPts val="600"/>
              </a:spcAft>
              <a:buSzPct val="80000"/>
              <a:buFont typeface="Wingdings" panose="05000000000000000000" pitchFamily="2" charset="2"/>
              <a:buChar char="Ø"/>
              <a:defRPr/>
            </a:pPr>
            <a:r>
              <a:rPr lang="en-US" sz="2000" kern="0" dirty="0">
                <a:gradFill>
                  <a:gsLst>
                    <a:gs pos="1250">
                      <a:srgbClr val="505050"/>
                    </a:gs>
                    <a:gs pos="100000">
                      <a:srgbClr val="505050"/>
                    </a:gs>
                  </a:gsLst>
                  <a:lin ang="5400000" scaled="0"/>
                </a:gradFill>
              </a:rPr>
              <a:t>Bare metal and virtual machine images in on-premise environments.</a:t>
            </a:r>
          </a:p>
          <a:p>
            <a:pPr lvl="1" indent="-237771" defTabSz="932453">
              <a:lnSpc>
                <a:spcPct val="90000"/>
              </a:lnSpc>
              <a:spcBef>
                <a:spcPts val="600"/>
              </a:spcBef>
              <a:spcAft>
                <a:spcPts val="600"/>
              </a:spcAft>
              <a:buSzPct val="80000"/>
              <a:buFont typeface="Wingdings" panose="05000000000000000000" pitchFamily="2" charset="2"/>
              <a:buChar char="Ø"/>
              <a:defRPr/>
            </a:pPr>
            <a:r>
              <a:rPr lang="en-US" sz="2000" kern="0" dirty="0">
                <a:gradFill>
                  <a:gsLst>
                    <a:gs pos="1250">
                      <a:srgbClr val="505050"/>
                    </a:gs>
                    <a:gs pos="100000">
                      <a:srgbClr val="505050"/>
                    </a:gs>
                  </a:gsLst>
                  <a:lin ang="5400000" scaled="0"/>
                </a:gradFill>
              </a:rPr>
              <a:t>Cloud compute and serverless platforms.</a:t>
            </a:r>
          </a:p>
        </p:txBody>
      </p:sp>
      <p:pic>
        <p:nvPicPr>
          <p:cNvPr id="6" name="Picture 5"/>
          <p:cNvPicPr>
            <a:picLocks noChangeAspect="1"/>
          </p:cNvPicPr>
          <p:nvPr/>
        </p:nvPicPr>
        <p:blipFill>
          <a:blip r:embed="rId3"/>
          <a:stretch>
            <a:fillRect/>
          </a:stretch>
        </p:blipFill>
        <p:spPr>
          <a:xfrm>
            <a:off x="9022961" y="896938"/>
            <a:ext cx="3246085" cy="2655887"/>
          </a:xfrm>
          <a:prstGeom prst="rect">
            <a:avLst/>
          </a:prstGeom>
        </p:spPr>
      </p:pic>
    </p:spTree>
    <p:extLst>
      <p:ext uri="{BB962C8B-B14F-4D97-AF65-F5344CB8AC3E}">
        <p14:creationId xmlns:p14="http://schemas.microsoft.com/office/powerpoint/2010/main" val="1421768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Docker Platform (cont.)</a:t>
            </a:r>
            <a:endParaRPr lang="en-US" sz="4001" dirty="0">
              <a:solidFill>
                <a:schemeClr val="accent3"/>
              </a:solidFill>
            </a:endParaRPr>
          </a:p>
        </p:txBody>
      </p:sp>
      <p:sp>
        <p:nvSpPr>
          <p:cNvPr id="5" name="TextBox 4"/>
          <p:cNvSpPr txBox="1"/>
          <p:nvPr/>
        </p:nvSpPr>
        <p:spPr>
          <a:xfrm>
            <a:off x="272270" y="1212851"/>
            <a:ext cx="8304000" cy="5486398"/>
          </a:xfrm>
          <a:prstGeom prst="rect">
            <a:avLst/>
          </a:prstGeom>
          <a:noFill/>
        </p:spPr>
        <p:txBody>
          <a:bodyPr wrap="square" lIns="91440" tIns="91440" rIns="91440" bIns="91440" rtlCol="0" anchor="t">
            <a:noAutofit/>
          </a:bodyPr>
          <a:lstStyle/>
          <a:p>
            <a:pPr marL="349194" indent="-228600" algn="just" defTabSz="932453">
              <a:spcBef>
                <a:spcPts val="600"/>
              </a:spcBef>
              <a:spcAft>
                <a:spcPts val="600"/>
              </a:spcAft>
              <a:buFont typeface="Arial" panose="020B0604020202020204" pitchFamily="34" charset="0"/>
              <a:buChar char="•"/>
              <a:defRPr/>
            </a:pPr>
            <a:r>
              <a:rPr lang="en-US" sz="2000" kern="0" dirty="0">
                <a:latin typeface="+mj-lt"/>
              </a:rPr>
              <a:t>Docker Client</a:t>
            </a:r>
            <a:endParaRPr lang="en-US" sz="2000" dirty="0">
              <a:latin typeface="+mj-lt"/>
            </a:endParaRPr>
          </a:p>
          <a:p>
            <a:pPr marL="571500" lvl="1" indent="-228600" algn="just" defTabSz="932453">
              <a:spcBef>
                <a:spcPts val="600"/>
              </a:spcBef>
              <a:spcAft>
                <a:spcPts val="600"/>
              </a:spcAft>
              <a:buSzPct val="80000"/>
              <a:buFont typeface="Wingdings" panose="05000000000000000000" pitchFamily="2" charset="2"/>
              <a:buChar char="Ø"/>
              <a:defRPr/>
            </a:pPr>
            <a:r>
              <a:rPr lang="en-US" sz="2000" kern="0" dirty="0"/>
              <a:t>Takes user inputs and sends them to the Daemon.</a:t>
            </a:r>
            <a:endParaRPr lang="en-US" sz="2000" dirty="0">
              <a:cs typeface="Segoe UI Light"/>
            </a:endParaRPr>
          </a:p>
          <a:p>
            <a:pPr marL="571500" lvl="1" indent="-228600" algn="just" defTabSz="932453">
              <a:spcBef>
                <a:spcPts val="600"/>
              </a:spcBef>
              <a:spcAft>
                <a:spcPts val="600"/>
              </a:spcAft>
              <a:buSzPct val="80000"/>
              <a:buFont typeface="Wingdings" panose="05000000000000000000" pitchFamily="2" charset="2"/>
              <a:buChar char="Ø"/>
              <a:defRPr/>
            </a:pPr>
            <a:r>
              <a:rPr lang="en-US" sz="2000" kern="0" dirty="0"/>
              <a:t>Client and Daemon can run on the same host or on different hosts.</a:t>
            </a:r>
          </a:p>
          <a:p>
            <a:pPr marL="349194" indent="-228600" algn="just" defTabSz="932453">
              <a:spcBef>
                <a:spcPts val="600"/>
              </a:spcBef>
              <a:spcAft>
                <a:spcPts val="600"/>
              </a:spcAft>
              <a:buFont typeface="Arial" panose="020B0604020202020204" pitchFamily="34" charset="0"/>
              <a:buChar char="•"/>
              <a:defRPr/>
            </a:pPr>
            <a:r>
              <a:rPr lang="en-US" sz="2000" kern="0" dirty="0">
                <a:latin typeface="+mj-lt"/>
              </a:rPr>
              <a:t>Dockerfile</a:t>
            </a:r>
          </a:p>
          <a:p>
            <a:pPr marL="571500" lvl="1" indent="-228600" defTabSz="932453">
              <a:spcBef>
                <a:spcPts val="600"/>
              </a:spcBef>
              <a:spcAft>
                <a:spcPts val="600"/>
              </a:spcAft>
              <a:buSzPct val="80000"/>
              <a:buFont typeface="Wingdings" panose="05000000000000000000" pitchFamily="2" charset="2"/>
              <a:buChar char="Ø"/>
              <a:defRPr/>
            </a:pPr>
            <a:r>
              <a:rPr lang="en-US" sz="2000" kern="0" dirty="0"/>
              <a:t>A simple text file that consists of instructions on how to build a Docker image.</a:t>
            </a:r>
          </a:p>
          <a:p>
            <a:pPr marL="349194" indent="-228600" algn="just" defTabSz="932453">
              <a:spcBef>
                <a:spcPts val="600"/>
              </a:spcBef>
              <a:spcAft>
                <a:spcPts val="600"/>
              </a:spcAft>
              <a:buFont typeface="Arial" panose="020B0604020202020204" pitchFamily="34" charset="0"/>
              <a:buChar char="•"/>
              <a:defRPr/>
            </a:pPr>
            <a:r>
              <a:rPr lang="en-US" sz="2000" kern="0" dirty="0">
                <a:latin typeface="+mj-lt"/>
              </a:rPr>
              <a:t>Docker Images</a:t>
            </a:r>
            <a:endParaRPr lang="en-US" sz="2000" dirty="0">
              <a:latin typeface="+mj-lt"/>
              <a:cs typeface="Segoe UI Light"/>
            </a:endParaRPr>
          </a:p>
          <a:p>
            <a:pPr marL="571500" lvl="1" indent="-228600" algn="just" defTabSz="932453">
              <a:spcBef>
                <a:spcPts val="600"/>
              </a:spcBef>
              <a:spcAft>
                <a:spcPts val="600"/>
              </a:spcAft>
              <a:buSzPct val="80000"/>
              <a:buFont typeface="Wingdings" panose="05000000000000000000" pitchFamily="2" charset="2"/>
              <a:buChar char="Ø"/>
              <a:defRPr/>
            </a:pPr>
            <a:r>
              <a:rPr lang="en-US" sz="2000" kern="0" dirty="0"/>
              <a:t>Read-only template used to create containers.</a:t>
            </a:r>
          </a:p>
          <a:p>
            <a:pPr marL="571500" lvl="1" indent="-228600" algn="just" defTabSz="932453">
              <a:spcBef>
                <a:spcPts val="600"/>
              </a:spcBef>
              <a:spcAft>
                <a:spcPts val="600"/>
              </a:spcAft>
              <a:buSzPct val="80000"/>
              <a:buFont typeface="Wingdings" panose="05000000000000000000" pitchFamily="2" charset="2"/>
              <a:buChar char="Ø"/>
              <a:defRPr/>
            </a:pPr>
            <a:r>
              <a:rPr lang="en-US" sz="2000" kern="0" dirty="0"/>
              <a:t>Contains a set of instructions for creating the containers.</a:t>
            </a:r>
          </a:p>
          <a:p>
            <a:pPr marL="349194" indent="-228600" algn="just" defTabSz="932453">
              <a:spcBef>
                <a:spcPts val="600"/>
              </a:spcBef>
              <a:spcAft>
                <a:spcPts val="600"/>
              </a:spcAft>
              <a:buFont typeface="Arial" panose="020B0604020202020204" pitchFamily="34" charset="0"/>
              <a:buChar char="•"/>
              <a:defRPr/>
            </a:pPr>
            <a:r>
              <a:rPr lang="en-US" sz="2000" kern="0" dirty="0">
                <a:latin typeface="+mj-lt"/>
              </a:rPr>
              <a:t>Docker Containers</a:t>
            </a:r>
            <a:endParaRPr lang="en-US" sz="2000" dirty="0">
              <a:latin typeface="+mj-lt"/>
              <a:cs typeface="Segoe UI Light"/>
            </a:endParaRPr>
          </a:p>
          <a:p>
            <a:pPr marL="571500" lvl="1" indent="-228600" algn="just" defTabSz="932453">
              <a:spcBef>
                <a:spcPts val="600"/>
              </a:spcBef>
              <a:spcAft>
                <a:spcPts val="600"/>
              </a:spcAft>
              <a:buSzPct val="80000"/>
              <a:buFont typeface="Wingdings" panose="05000000000000000000" pitchFamily="2" charset="2"/>
              <a:buChar char="Ø"/>
              <a:defRPr/>
            </a:pPr>
            <a:r>
              <a:rPr lang="en-US" sz="2000" kern="0" dirty="0"/>
              <a:t>Isolated application platform based on one or more images.</a:t>
            </a:r>
          </a:p>
          <a:p>
            <a:pPr marL="571500" lvl="1" indent="-228600" algn="just" defTabSz="932453">
              <a:spcBef>
                <a:spcPts val="600"/>
              </a:spcBef>
              <a:spcAft>
                <a:spcPts val="600"/>
              </a:spcAft>
              <a:buSzPct val="80000"/>
              <a:buFont typeface="Wingdings" panose="05000000000000000000" pitchFamily="2" charset="2"/>
              <a:buChar char="Ø"/>
              <a:defRPr/>
            </a:pPr>
            <a:r>
              <a:rPr lang="en-US" sz="2000" kern="0" dirty="0"/>
              <a:t>Contains everything needed to run your application.</a:t>
            </a:r>
          </a:p>
        </p:txBody>
      </p:sp>
      <p:grpSp>
        <p:nvGrpSpPr>
          <p:cNvPr id="17" name="Group 16">
            <a:extLst>
              <a:ext uri="{FF2B5EF4-FFF2-40B4-BE49-F238E27FC236}">
                <a16:creationId xmlns:a16="http://schemas.microsoft.com/office/drawing/2014/main" id="{EB88104B-2AF9-A7B8-0BD6-02968B7E01ED}"/>
              </a:ext>
            </a:extLst>
          </p:cNvPr>
          <p:cNvGrpSpPr/>
          <p:nvPr/>
        </p:nvGrpSpPr>
        <p:grpSpPr>
          <a:xfrm>
            <a:off x="10079333" y="1961836"/>
            <a:ext cx="1954404" cy="4129873"/>
            <a:chOff x="10003133" y="1914211"/>
            <a:chExt cx="1954404" cy="4129873"/>
          </a:xfrm>
        </p:grpSpPr>
        <p:sp>
          <p:nvSpPr>
            <p:cNvPr id="3" name="Rectangle: Rounded Corners 2">
              <a:extLst>
                <a:ext uri="{FF2B5EF4-FFF2-40B4-BE49-F238E27FC236}">
                  <a16:creationId xmlns:a16="http://schemas.microsoft.com/office/drawing/2014/main" id="{7BF128E7-E483-960F-5732-7BC8F9C1D850}"/>
                </a:ext>
              </a:extLst>
            </p:cNvPr>
            <p:cNvSpPr/>
            <p:nvPr/>
          </p:nvSpPr>
          <p:spPr bwMode="auto">
            <a:xfrm>
              <a:off x="10003133" y="1914211"/>
              <a:ext cx="1954404" cy="412987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b" anchorCtr="1"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Host</a:t>
              </a:r>
            </a:p>
          </p:txBody>
        </p:sp>
        <p:sp>
          <p:nvSpPr>
            <p:cNvPr id="4" name="Rectangle: Rounded Corners 3">
              <a:extLst>
                <a:ext uri="{FF2B5EF4-FFF2-40B4-BE49-F238E27FC236}">
                  <a16:creationId xmlns:a16="http://schemas.microsoft.com/office/drawing/2014/main" id="{BAE9CA03-F70C-0ED6-FACB-2709A84552F7}"/>
                </a:ext>
              </a:extLst>
            </p:cNvPr>
            <p:cNvSpPr/>
            <p:nvPr/>
          </p:nvSpPr>
          <p:spPr bwMode="auto">
            <a:xfrm>
              <a:off x="10204191" y="2066612"/>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1</a:t>
              </a:r>
            </a:p>
          </p:txBody>
        </p:sp>
        <p:sp>
          <p:nvSpPr>
            <p:cNvPr id="6" name="Rectangle: Rounded Corners 5">
              <a:extLst>
                <a:ext uri="{FF2B5EF4-FFF2-40B4-BE49-F238E27FC236}">
                  <a16:creationId xmlns:a16="http://schemas.microsoft.com/office/drawing/2014/main" id="{0C6B601B-9F3F-6462-06E3-1AB0FBD216CF}"/>
                </a:ext>
              </a:extLst>
            </p:cNvPr>
            <p:cNvSpPr/>
            <p:nvPr/>
          </p:nvSpPr>
          <p:spPr bwMode="auto">
            <a:xfrm>
              <a:off x="10204191" y="2733527"/>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2</a:t>
              </a:r>
            </a:p>
          </p:txBody>
        </p:sp>
        <p:sp>
          <p:nvSpPr>
            <p:cNvPr id="8" name="Rectangle: Rounded Corners 7">
              <a:extLst>
                <a:ext uri="{FF2B5EF4-FFF2-40B4-BE49-F238E27FC236}">
                  <a16:creationId xmlns:a16="http://schemas.microsoft.com/office/drawing/2014/main" id="{AA0A49AE-A32F-86A9-B2DD-1CFFC8B5FDF9}"/>
                </a:ext>
              </a:extLst>
            </p:cNvPr>
            <p:cNvSpPr/>
            <p:nvPr/>
          </p:nvSpPr>
          <p:spPr bwMode="auto">
            <a:xfrm>
              <a:off x="10204191" y="3400442"/>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3</a:t>
              </a:r>
            </a:p>
          </p:txBody>
        </p:sp>
        <p:sp>
          <p:nvSpPr>
            <p:cNvPr id="9" name="Rectangle: Rounded Corners 8">
              <a:extLst>
                <a:ext uri="{FF2B5EF4-FFF2-40B4-BE49-F238E27FC236}">
                  <a16:creationId xmlns:a16="http://schemas.microsoft.com/office/drawing/2014/main" id="{29F0BE50-7993-D4C7-A25D-9CD723370205}"/>
                </a:ext>
              </a:extLst>
            </p:cNvPr>
            <p:cNvSpPr/>
            <p:nvPr/>
          </p:nvSpPr>
          <p:spPr bwMode="auto">
            <a:xfrm>
              <a:off x="10204191" y="4067357"/>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a:t>
              </a:r>
            </a:p>
          </p:txBody>
        </p:sp>
        <p:sp>
          <p:nvSpPr>
            <p:cNvPr id="10" name="Rectangle: Rounded Corners 9">
              <a:extLst>
                <a:ext uri="{FF2B5EF4-FFF2-40B4-BE49-F238E27FC236}">
                  <a16:creationId xmlns:a16="http://schemas.microsoft.com/office/drawing/2014/main" id="{4965D4D1-FB58-7BBA-944B-A717F4802700}"/>
                </a:ext>
              </a:extLst>
            </p:cNvPr>
            <p:cNvSpPr/>
            <p:nvPr/>
          </p:nvSpPr>
          <p:spPr bwMode="auto">
            <a:xfrm>
              <a:off x="10204191" y="4734273"/>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Docker Daemon</a:t>
              </a:r>
            </a:p>
          </p:txBody>
        </p:sp>
      </p:grpSp>
      <p:grpSp>
        <p:nvGrpSpPr>
          <p:cNvPr id="16" name="Group 15">
            <a:extLst>
              <a:ext uri="{FF2B5EF4-FFF2-40B4-BE49-F238E27FC236}">
                <a16:creationId xmlns:a16="http://schemas.microsoft.com/office/drawing/2014/main" id="{74FD65C4-A99B-3B48-FA31-96174DE1ED49}"/>
              </a:ext>
            </a:extLst>
          </p:cNvPr>
          <p:cNvGrpSpPr/>
          <p:nvPr/>
        </p:nvGrpSpPr>
        <p:grpSpPr>
          <a:xfrm>
            <a:off x="8210493" y="2999328"/>
            <a:ext cx="1393533" cy="2054888"/>
            <a:chOff x="7896168" y="3014505"/>
            <a:chExt cx="1393533" cy="2054888"/>
          </a:xfrm>
        </p:grpSpPr>
        <p:sp>
          <p:nvSpPr>
            <p:cNvPr id="11" name="Rectangle 10">
              <a:extLst>
                <a:ext uri="{FF2B5EF4-FFF2-40B4-BE49-F238E27FC236}">
                  <a16:creationId xmlns:a16="http://schemas.microsoft.com/office/drawing/2014/main" id="{56783D8C-13A6-F3B1-7FCF-7C9DE484A12D}"/>
                </a:ext>
              </a:extLst>
            </p:cNvPr>
            <p:cNvSpPr/>
            <p:nvPr/>
          </p:nvSpPr>
          <p:spPr bwMode="auto">
            <a:xfrm>
              <a:off x="7896168" y="3014505"/>
              <a:ext cx="1393533" cy="2054888"/>
            </a:xfrm>
            <a:prstGeom prst="rect">
              <a:avLst/>
            </a:prstGeom>
            <a:no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solidFill>
                    <a:schemeClr val="tx1">
                      <a:lumMod val="50000"/>
                    </a:schemeClr>
                  </a:solidFill>
                  <a:ea typeface="Segoe UI" pitchFamily="34" charset="0"/>
                  <a:cs typeface="Segoe UI" pitchFamily="34" charset="0"/>
                </a:rPr>
                <a:t>Docker Client</a:t>
              </a:r>
            </a:p>
          </p:txBody>
        </p:sp>
        <p:sp>
          <p:nvSpPr>
            <p:cNvPr id="12" name="TextBox 11">
              <a:extLst>
                <a:ext uri="{FF2B5EF4-FFF2-40B4-BE49-F238E27FC236}">
                  <a16:creationId xmlns:a16="http://schemas.microsoft.com/office/drawing/2014/main" id="{0FDEC179-D6E3-9C16-DDA1-2AA30B389E89}"/>
                </a:ext>
              </a:extLst>
            </p:cNvPr>
            <p:cNvSpPr txBox="1"/>
            <p:nvPr/>
          </p:nvSpPr>
          <p:spPr>
            <a:xfrm>
              <a:off x="7967635" y="3815803"/>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push</a:t>
              </a:r>
            </a:p>
          </p:txBody>
        </p:sp>
        <p:sp>
          <p:nvSpPr>
            <p:cNvPr id="13" name="TextBox 12">
              <a:extLst>
                <a:ext uri="{FF2B5EF4-FFF2-40B4-BE49-F238E27FC236}">
                  <a16:creationId xmlns:a16="http://schemas.microsoft.com/office/drawing/2014/main" id="{97CB31D2-871C-E37D-561C-E16B6D8C6318}"/>
                </a:ext>
              </a:extLst>
            </p:cNvPr>
            <p:cNvSpPr txBox="1"/>
            <p:nvPr/>
          </p:nvSpPr>
          <p:spPr>
            <a:xfrm>
              <a:off x="7967635" y="4058195"/>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pull</a:t>
              </a:r>
            </a:p>
          </p:txBody>
        </p:sp>
        <p:sp>
          <p:nvSpPr>
            <p:cNvPr id="14" name="TextBox 13">
              <a:extLst>
                <a:ext uri="{FF2B5EF4-FFF2-40B4-BE49-F238E27FC236}">
                  <a16:creationId xmlns:a16="http://schemas.microsoft.com/office/drawing/2014/main" id="{82B21686-2295-CDDC-FFA0-BFA528CA8E90}"/>
                </a:ext>
              </a:extLst>
            </p:cNvPr>
            <p:cNvSpPr txBox="1"/>
            <p:nvPr/>
          </p:nvSpPr>
          <p:spPr>
            <a:xfrm>
              <a:off x="7967635" y="4300587"/>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run</a:t>
              </a:r>
            </a:p>
          </p:txBody>
        </p:sp>
        <p:sp>
          <p:nvSpPr>
            <p:cNvPr id="15" name="TextBox 14">
              <a:extLst>
                <a:ext uri="{FF2B5EF4-FFF2-40B4-BE49-F238E27FC236}">
                  <a16:creationId xmlns:a16="http://schemas.microsoft.com/office/drawing/2014/main" id="{610912DD-8D5C-2100-059F-71B098D98E00}"/>
                </a:ext>
              </a:extLst>
            </p:cNvPr>
            <p:cNvSpPr txBox="1"/>
            <p:nvPr/>
          </p:nvSpPr>
          <p:spPr>
            <a:xfrm>
              <a:off x="7967635" y="4542978"/>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a:t>
              </a:r>
            </a:p>
          </p:txBody>
        </p:sp>
      </p:grpSp>
      <p:cxnSp>
        <p:nvCxnSpPr>
          <p:cNvPr id="19" name="Straight Arrow Connector 18">
            <a:extLst>
              <a:ext uri="{FF2B5EF4-FFF2-40B4-BE49-F238E27FC236}">
                <a16:creationId xmlns:a16="http://schemas.microsoft.com/office/drawing/2014/main" id="{E1774F07-50D4-B443-4825-635B4823144B}"/>
              </a:ext>
            </a:extLst>
          </p:cNvPr>
          <p:cNvCxnSpPr>
            <a:stCxn id="11" idx="3"/>
            <a:endCxn id="3" idx="1"/>
          </p:cNvCxnSpPr>
          <p:nvPr/>
        </p:nvCxnSpPr>
        <p:spPr>
          <a:xfrm>
            <a:off x="9604026" y="4026772"/>
            <a:ext cx="475307" cy="1"/>
          </a:xfrm>
          <a:prstGeom prst="straightConnector1">
            <a:avLst/>
          </a:prstGeom>
          <a:ln w="38100">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0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880CA-8AAD-7956-0113-C250DAE4289A}"/>
              </a:ext>
            </a:extLst>
          </p:cNvPr>
          <p:cNvSpPr>
            <a:spLocks noGrp="1"/>
          </p:cNvSpPr>
          <p:nvPr>
            <p:ph type="title"/>
          </p:nvPr>
        </p:nvSpPr>
        <p:spPr/>
        <p:txBody>
          <a:bodyPr/>
          <a:lstStyle/>
          <a:p>
            <a:r>
              <a:rPr lang="en-US" dirty="0"/>
              <a:t>Docker Image Lifecycle</a:t>
            </a:r>
          </a:p>
        </p:txBody>
      </p:sp>
      <p:sp>
        <p:nvSpPr>
          <p:cNvPr id="7" name="TextBox 6">
            <a:extLst>
              <a:ext uri="{FF2B5EF4-FFF2-40B4-BE49-F238E27FC236}">
                <a16:creationId xmlns:a16="http://schemas.microsoft.com/office/drawing/2014/main" id="{E1C2963B-00C3-0676-6BC4-F22BAEC3A75F}"/>
              </a:ext>
            </a:extLst>
          </p:cNvPr>
          <p:cNvSpPr txBox="1"/>
          <p:nvPr/>
        </p:nvSpPr>
        <p:spPr>
          <a:xfrm flipH="1">
            <a:off x="1805720" y="3053671"/>
            <a:ext cx="802007" cy="258532"/>
          </a:xfrm>
          <a:prstGeom prst="rect">
            <a:avLst/>
          </a:prstGeom>
          <a:noFill/>
        </p:spPr>
        <p:txBody>
          <a:bodyPr wrap="square" lIns="45720" tIns="45720" rIns="45720" bIns="45720" rtlCol="0">
            <a:spAutoFit/>
          </a:bodyPr>
          <a:lstStyle/>
          <a:p>
            <a:pPr algn="ctr">
              <a:lnSpc>
                <a:spcPct val="90000"/>
              </a:lnSpc>
              <a:spcAft>
                <a:spcPts val="600"/>
              </a:spcAft>
            </a:pPr>
            <a:r>
              <a:rPr lang="en-US" sz="1200" b="1" dirty="0">
                <a:solidFill>
                  <a:schemeClr val="tx1">
                    <a:lumMod val="50000"/>
                  </a:schemeClr>
                </a:solidFill>
                <a:latin typeface="+mj-lt"/>
                <a:ea typeface="Segoe UI" pitchFamily="34" charset="0"/>
                <a:cs typeface="Segoe UI" pitchFamily="34" charset="0"/>
              </a:rPr>
              <a:t>Dockerfile</a:t>
            </a:r>
          </a:p>
        </p:txBody>
      </p:sp>
      <p:sp>
        <p:nvSpPr>
          <p:cNvPr id="9" name="Flowchart: Magnetic Disk 8">
            <a:extLst>
              <a:ext uri="{FF2B5EF4-FFF2-40B4-BE49-F238E27FC236}">
                <a16:creationId xmlns:a16="http://schemas.microsoft.com/office/drawing/2014/main" id="{31DEF915-59C3-5A6C-100B-6078D49A4B97}"/>
              </a:ext>
            </a:extLst>
          </p:cNvPr>
          <p:cNvSpPr/>
          <p:nvPr/>
        </p:nvSpPr>
        <p:spPr bwMode="auto">
          <a:xfrm>
            <a:off x="1659036" y="4143375"/>
            <a:ext cx="1095375" cy="704850"/>
          </a:xfrm>
          <a:prstGeom prst="flowChartMagneticDisk">
            <a:avLst/>
          </a:prstGeom>
          <a:solidFill>
            <a:schemeClr val="accent6">
              <a:lumMod val="40000"/>
              <a:lumOff val="60000"/>
            </a:schemeClr>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200" b="1" dirty="0">
                <a:solidFill>
                  <a:schemeClr val="tx1">
                    <a:lumMod val="50000"/>
                  </a:schemeClr>
                </a:solidFill>
                <a:latin typeface="+mj-lt"/>
                <a:ea typeface="Segoe UI" pitchFamily="34" charset="0"/>
                <a:cs typeface="Segoe UI" pitchFamily="34" charset="0"/>
              </a:rPr>
              <a:t>Git Repo</a:t>
            </a:r>
          </a:p>
        </p:txBody>
      </p:sp>
      <p:sp>
        <p:nvSpPr>
          <p:cNvPr id="10" name="Rectangle: Rounded Corners 9">
            <a:extLst>
              <a:ext uri="{FF2B5EF4-FFF2-40B4-BE49-F238E27FC236}">
                <a16:creationId xmlns:a16="http://schemas.microsoft.com/office/drawing/2014/main" id="{E4F47502-FC25-E4B5-3814-F900F8E877F1}"/>
              </a:ext>
            </a:extLst>
          </p:cNvPr>
          <p:cNvSpPr/>
          <p:nvPr/>
        </p:nvSpPr>
        <p:spPr bwMode="auto">
          <a:xfrm>
            <a:off x="1531241" y="3562350"/>
            <a:ext cx="1350964" cy="354012"/>
          </a:xfrm>
          <a:prstGeom prst="roundRect">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b="1" dirty="0">
                <a:solidFill>
                  <a:sysClr val="windowText" lastClr="000000"/>
                </a:solidFill>
                <a:latin typeface="+mj-lt"/>
                <a:ea typeface="Segoe UI" pitchFamily="34" charset="0"/>
                <a:cs typeface="Segoe UI" pitchFamily="34" charset="0"/>
              </a:rPr>
              <a:t>Docker Client</a:t>
            </a:r>
          </a:p>
        </p:txBody>
      </p:sp>
      <p:sp>
        <p:nvSpPr>
          <p:cNvPr id="16" name="Rectangle 15">
            <a:extLst>
              <a:ext uri="{FF2B5EF4-FFF2-40B4-BE49-F238E27FC236}">
                <a16:creationId xmlns:a16="http://schemas.microsoft.com/office/drawing/2014/main" id="{247B657A-7B14-A995-074D-DCA0880CD3EC}"/>
              </a:ext>
            </a:extLst>
          </p:cNvPr>
          <p:cNvSpPr/>
          <p:nvPr/>
        </p:nvSpPr>
        <p:spPr bwMode="auto">
          <a:xfrm>
            <a:off x="3533893" y="2390775"/>
            <a:ext cx="1485900" cy="2091531"/>
          </a:xfrm>
          <a:prstGeom prst="rect">
            <a:avLst/>
          </a:prstGeom>
          <a:solidFill>
            <a:schemeClr val="tx2">
              <a:lumMod val="25000"/>
              <a:lumOff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b" anchorCtr="0" forceAA="0" compatLnSpc="1">
            <a:prstTxWarp prst="textNoShape">
              <a:avLst/>
            </a:prstTxWarp>
            <a:noAutofit/>
          </a:bodyPr>
          <a:lstStyle/>
          <a:p>
            <a:pPr algn="ctr" defTabSz="932472" fontAlgn="base">
              <a:lnSpc>
                <a:spcPct val="90000"/>
              </a:lnSpc>
              <a:spcBef>
                <a:spcPct val="0"/>
              </a:spcBef>
              <a:spcAft>
                <a:spcPct val="0"/>
              </a:spcAft>
            </a:pPr>
            <a:r>
              <a:rPr lang="en-US" sz="1200" b="1" dirty="0">
                <a:solidFill>
                  <a:schemeClr val="tx1">
                    <a:lumMod val="50000"/>
                  </a:schemeClr>
                </a:solidFill>
                <a:latin typeface="+mj-lt"/>
                <a:ea typeface="Segoe UI" pitchFamily="34" charset="0"/>
                <a:cs typeface="Segoe UI" pitchFamily="34" charset="0"/>
              </a:rPr>
              <a:t>Workstation</a:t>
            </a:r>
          </a:p>
        </p:txBody>
      </p:sp>
      <p:sp>
        <p:nvSpPr>
          <p:cNvPr id="17" name="Rectangle: Rounded Corners 16">
            <a:extLst>
              <a:ext uri="{FF2B5EF4-FFF2-40B4-BE49-F238E27FC236}">
                <a16:creationId xmlns:a16="http://schemas.microsoft.com/office/drawing/2014/main" id="{D5184C39-07F7-6FAF-852F-9EFA072FB42C}"/>
              </a:ext>
            </a:extLst>
          </p:cNvPr>
          <p:cNvSpPr/>
          <p:nvPr/>
        </p:nvSpPr>
        <p:spPr bwMode="auto">
          <a:xfrm>
            <a:off x="3819643" y="3510756"/>
            <a:ext cx="914400" cy="45720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b="1" dirty="0">
                <a:gradFill>
                  <a:gsLst>
                    <a:gs pos="0">
                      <a:srgbClr val="FFFFFF"/>
                    </a:gs>
                    <a:gs pos="100000">
                      <a:srgbClr val="FFFFFF"/>
                    </a:gs>
                  </a:gsLst>
                  <a:lin ang="5400000" scaled="0"/>
                </a:gradFill>
                <a:latin typeface="+mj-lt"/>
                <a:ea typeface="Segoe UI" pitchFamily="34" charset="0"/>
                <a:cs typeface="Segoe UI" pitchFamily="34" charset="0"/>
              </a:rPr>
              <a:t>Docker Image</a:t>
            </a:r>
          </a:p>
        </p:txBody>
      </p:sp>
      <p:sp>
        <p:nvSpPr>
          <p:cNvPr id="18" name="Rectangle: Rounded Corners 17">
            <a:extLst>
              <a:ext uri="{FF2B5EF4-FFF2-40B4-BE49-F238E27FC236}">
                <a16:creationId xmlns:a16="http://schemas.microsoft.com/office/drawing/2014/main" id="{EB048D27-74B4-A7E9-2941-AFD00BFDC230}"/>
              </a:ext>
            </a:extLst>
          </p:cNvPr>
          <p:cNvSpPr/>
          <p:nvPr/>
        </p:nvSpPr>
        <p:spPr bwMode="auto">
          <a:xfrm>
            <a:off x="3819643" y="2624931"/>
            <a:ext cx="914400" cy="457200"/>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b="1" dirty="0">
                <a:gradFill>
                  <a:gsLst>
                    <a:gs pos="0">
                      <a:srgbClr val="FFFFFF"/>
                    </a:gs>
                    <a:gs pos="100000">
                      <a:srgbClr val="FFFFFF"/>
                    </a:gs>
                  </a:gsLst>
                  <a:lin ang="5400000" scaled="0"/>
                </a:gradFill>
                <a:latin typeface="+mj-lt"/>
                <a:ea typeface="Segoe UI" pitchFamily="34" charset="0"/>
                <a:cs typeface="Segoe UI" pitchFamily="34" charset="0"/>
              </a:rPr>
              <a:t>Docker Container</a:t>
            </a:r>
          </a:p>
        </p:txBody>
      </p:sp>
      <p:cxnSp>
        <p:nvCxnSpPr>
          <p:cNvPr id="23" name="Straight Arrow Connector 22">
            <a:extLst>
              <a:ext uri="{FF2B5EF4-FFF2-40B4-BE49-F238E27FC236}">
                <a16:creationId xmlns:a16="http://schemas.microsoft.com/office/drawing/2014/main" id="{603AC424-9E42-3117-EC5E-E4F8FC1C74C3}"/>
              </a:ext>
            </a:extLst>
          </p:cNvPr>
          <p:cNvCxnSpPr>
            <a:stCxn id="10" idx="3"/>
            <a:endCxn id="17" idx="1"/>
          </p:cNvCxnSpPr>
          <p:nvPr/>
        </p:nvCxnSpPr>
        <p:spPr>
          <a:xfrm>
            <a:off x="2882205" y="3739356"/>
            <a:ext cx="937438" cy="0"/>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B7C6531-245F-183F-D03D-BECAE00E42A0}"/>
              </a:ext>
            </a:extLst>
          </p:cNvPr>
          <p:cNvCxnSpPr>
            <a:cxnSpLocks/>
          </p:cNvCxnSpPr>
          <p:nvPr/>
        </p:nvCxnSpPr>
        <p:spPr>
          <a:xfrm flipV="1">
            <a:off x="4276843" y="3082131"/>
            <a:ext cx="0" cy="419100"/>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8" name="Flowchart: Magnetic Disk 27">
            <a:extLst>
              <a:ext uri="{FF2B5EF4-FFF2-40B4-BE49-F238E27FC236}">
                <a16:creationId xmlns:a16="http://schemas.microsoft.com/office/drawing/2014/main" id="{5263ADEC-78B6-CB2E-3F02-48AE321B49A6}"/>
              </a:ext>
            </a:extLst>
          </p:cNvPr>
          <p:cNvSpPr/>
          <p:nvPr/>
        </p:nvSpPr>
        <p:spPr bwMode="auto">
          <a:xfrm>
            <a:off x="5806740" y="3386931"/>
            <a:ext cx="1095375" cy="704850"/>
          </a:xfrm>
          <a:prstGeom prst="flowChartMagneticDisk">
            <a:avLst/>
          </a:prstGeom>
          <a:solidFill>
            <a:schemeClr val="accent6">
              <a:lumMod val="40000"/>
              <a:lumOff val="60000"/>
            </a:schemeClr>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200" b="1">
                <a:solidFill>
                  <a:schemeClr val="tx1">
                    <a:lumMod val="50000"/>
                  </a:schemeClr>
                </a:solidFill>
                <a:latin typeface="+mj-lt"/>
                <a:ea typeface="Segoe UI" pitchFamily="34" charset="0"/>
                <a:cs typeface="Segoe UI" pitchFamily="34" charset="0"/>
              </a:rPr>
              <a:t>Container Registry</a:t>
            </a:r>
            <a:endParaRPr lang="en-US" sz="1200" b="1" dirty="0">
              <a:solidFill>
                <a:schemeClr val="tx1">
                  <a:lumMod val="50000"/>
                </a:schemeClr>
              </a:solidFill>
              <a:latin typeface="+mj-lt"/>
              <a:ea typeface="Segoe UI" pitchFamily="34" charset="0"/>
              <a:cs typeface="Segoe UI" pitchFamily="34" charset="0"/>
            </a:endParaRPr>
          </a:p>
        </p:txBody>
      </p:sp>
      <p:cxnSp>
        <p:nvCxnSpPr>
          <p:cNvPr id="29" name="Straight Arrow Connector 28">
            <a:extLst>
              <a:ext uri="{FF2B5EF4-FFF2-40B4-BE49-F238E27FC236}">
                <a16:creationId xmlns:a16="http://schemas.microsoft.com/office/drawing/2014/main" id="{4956F3D0-2E22-1C15-6EF2-D413EF76AB4B}"/>
              </a:ext>
            </a:extLst>
          </p:cNvPr>
          <p:cNvCxnSpPr>
            <a:cxnSpLocks/>
            <a:stCxn id="17" idx="3"/>
            <a:endCxn id="28" idx="2"/>
          </p:cNvCxnSpPr>
          <p:nvPr/>
        </p:nvCxnSpPr>
        <p:spPr>
          <a:xfrm>
            <a:off x="4734043" y="3739356"/>
            <a:ext cx="1072697" cy="0"/>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Free Azure Kubernetes Service (AKS) Course | by John Hoelscher | Medium">
            <a:extLst>
              <a:ext uri="{FF2B5EF4-FFF2-40B4-BE49-F238E27FC236}">
                <a16:creationId xmlns:a16="http://schemas.microsoft.com/office/drawing/2014/main" id="{0D290C7F-C15A-07EF-AA5F-E4A9AAF715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1751" y="2643860"/>
            <a:ext cx="1578287" cy="73152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descr="Free Azure Kubernetes Service (AKS) Course | by John Hoelscher | Medium">
            <a:extLst>
              <a:ext uri="{FF2B5EF4-FFF2-40B4-BE49-F238E27FC236}">
                <a16:creationId xmlns:a16="http://schemas.microsoft.com/office/drawing/2014/main" id="{3BA8DCFA-2F51-06F6-480B-6E54F8EBB8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1751" y="4066933"/>
            <a:ext cx="1578287" cy="731520"/>
          </a:xfrm>
          <a:prstGeom prst="rect">
            <a:avLst/>
          </a:prstGeom>
          <a:noFill/>
          <a:extLst>
            <a:ext uri="{909E8E84-426E-40DD-AFC4-6F175D3DCCD1}">
              <a14:hiddenFill xmlns:a14="http://schemas.microsoft.com/office/drawing/2010/main">
                <a:solidFill>
                  <a:srgbClr val="FFFFFF"/>
                </a:solidFill>
              </a14:hiddenFill>
            </a:ext>
          </a:extLst>
        </p:spPr>
      </p:pic>
      <p:cxnSp>
        <p:nvCxnSpPr>
          <p:cNvPr id="35" name="Connector: Elbow 34">
            <a:extLst>
              <a:ext uri="{FF2B5EF4-FFF2-40B4-BE49-F238E27FC236}">
                <a16:creationId xmlns:a16="http://schemas.microsoft.com/office/drawing/2014/main" id="{3A3159D0-AC72-70EB-61D4-01F2948BADB2}"/>
              </a:ext>
            </a:extLst>
          </p:cNvPr>
          <p:cNvCxnSpPr>
            <a:cxnSpLocks/>
            <a:stCxn id="28" idx="4"/>
            <a:endCxn id="1026" idx="1"/>
          </p:cNvCxnSpPr>
          <p:nvPr/>
        </p:nvCxnSpPr>
        <p:spPr>
          <a:xfrm flipV="1">
            <a:off x="6902115" y="3009620"/>
            <a:ext cx="739636" cy="729736"/>
          </a:xfrm>
          <a:prstGeom prst="bentConnector3">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3B236676-0766-CD19-EE63-C233F802D31B}"/>
              </a:ext>
            </a:extLst>
          </p:cNvPr>
          <p:cNvCxnSpPr>
            <a:cxnSpLocks/>
            <a:stCxn id="28" idx="4"/>
            <a:endCxn id="34" idx="1"/>
          </p:cNvCxnSpPr>
          <p:nvPr/>
        </p:nvCxnSpPr>
        <p:spPr>
          <a:xfrm>
            <a:off x="6902115" y="3739356"/>
            <a:ext cx="739636" cy="693337"/>
          </a:xfrm>
          <a:prstGeom prst="bentConnector3">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33E58BBC-355C-173C-23AF-B19D391BA719}"/>
              </a:ext>
            </a:extLst>
          </p:cNvPr>
          <p:cNvSpPr txBox="1"/>
          <p:nvPr/>
        </p:nvSpPr>
        <p:spPr>
          <a:xfrm>
            <a:off x="8095706" y="3213099"/>
            <a:ext cx="670376" cy="350865"/>
          </a:xfrm>
          <a:prstGeom prst="rect">
            <a:avLst/>
          </a:prstGeom>
          <a:noFill/>
        </p:spPr>
        <p:txBody>
          <a:bodyPr wrap="none" lIns="91440" tIns="91440" rIns="91440" bIns="91440" rtlCol="0">
            <a:spAutoFit/>
          </a:bodyPr>
          <a:lstStyle/>
          <a:p>
            <a:pPr algn="ctr">
              <a:lnSpc>
                <a:spcPct val="90000"/>
              </a:lnSpc>
              <a:spcAft>
                <a:spcPts val="600"/>
              </a:spcAft>
            </a:pPr>
            <a:r>
              <a:rPr lang="en-US" sz="1200" b="1" dirty="0">
                <a:gradFill>
                  <a:gsLst>
                    <a:gs pos="2917">
                      <a:schemeClr val="tx1"/>
                    </a:gs>
                    <a:gs pos="30000">
                      <a:schemeClr val="tx1"/>
                    </a:gs>
                  </a:gsLst>
                  <a:lin ang="5400000" scaled="0"/>
                </a:gradFill>
                <a:latin typeface="+mj-lt"/>
              </a:rPr>
              <a:t>Staging</a:t>
            </a:r>
          </a:p>
        </p:txBody>
      </p:sp>
      <p:sp>
        <p:nvSpPr>
          <p:cNvPr id="42" name="TextBox 41">
            <a:extLst>
              <a:ext uri="{FF2B5EF4-FFF2-40B4-BE49-F238E27FC236}">
                <a16:creationId xmlns:a16="http://schemas.microsoft.com/office/drawing/2014/main" id="{229F310A-8A7E-9078-976B-C3A3AF01CE1A}"/>
              </a:ext>
            </a:extLst>
          </p:cNvPr>
          <p:cNvSpPr txBox="1"/>
          <p:nvPr/>
        </p:nvSpPr>
        <p:spPr>
          <a:xfrm>
            <a:off x="7987439" y="4633292"/>
            <a:ext cx="886909" cy="350865"/>
          </a:xfrm>
          <a:prstGeom prst="rect">
            <a:avLst/>
          </a:prstGeom>
          <a:noFill/>
        </p:spPr>
        <p:txBody>
          <a:bodyPr wrap="none" lIns="91440" tIns="91440" rIns="91440" bIns="91440" rtlCol="0">
            <a:spAutoFit/>
          </a:bodyPr>
          <a:lstStyle/>
          <a:p>
            <a:pPr algn="ctr">
              <a:lnSpc>
                <a:spcPct val="90000"/>
              </a:lnSpc>
              <a:spcAft>
                <a:spcPts val="600"/>
              </a:spcAft>
            </a:pPr>
            <a:r>
              <a:rPr lang="en-US" sz="1200" b="1" dirty="0">
                <a:gradFill>
                  <a:gsLst>
                    <a:gs pos="2917">
                      <a:schemeClr val="tx1"/>
                    </a:gs>
                    <a:gs pos="30000">
                      <a:schemeClr val="tx1"/>
                    </a:gs>
                  </a:gsLst>
                  <a:lin ang="5400000" scaled="0"/>
                </a:gradFill>
                <a:latin typeface="+mj-lt"/>
              </a:rPr>
              <a:t>Production</a:t>
            </a:r>
          </a:p>
        </p:txBody>
      </p:sp>
      <p:sp>
        <p:nvSpPr>
          <p:cNvPr id="43" name="TextBox 42">
            <a:extLst>
              <a:ext uri="{FF2B5EF4-FFF2-40B4-BE49-F238E27FC236}">
                <a16:creationId xmlns:a16="http://schemas.microsoft.com/office/drawing/2014/main" id="{FEA626B6-4A80-A2E9-C204-0CA20F3914A3}"/>
              </a:ext>
            </a:extLst>
          </p:cNvPr>
          <p:cNvSpPr txBox="1"/>
          <p:nvPr/>
        </p:nvSpPr>
        <p:spPr>
          <a:xfrm>
            <a:off x="1246603" y="5036449"/>
            <a:ext cx="1920240" cy="1665071"/>
          </a:xfrm>
          <a:prstGeom prst="rect">
            <a:avLst/>
          </a:prstGeom>
          <a:noFill/>
        </p:spPr>
        <p:txBody>
          <a:bodyPr wrap="square" lIns="45720" tIns="45720" rIns="45720" bIns="45720" rtlCol="0">
            <a:spAutoFit/>
          </a:bodyPr>
          <a:lstStyle/>
          <a:p>
            <a:pPr marL="228600" indent="-228600">
              <a:lnSpc>
                <a:spcPct val="90000"/>
              </a:lnSpc>
              <a:spcAft>
                <a:spcPts val="600"/>
              </a:spcAft>
              <a:buFont typeface="+mj-lt"/>
              <a:buAutoNum type="arabicPeriod"/>
            </a:pPr>
            <a:r>
              <a:rPr lang="en-US" sz="1200" b="1" dirty="0">
                <a:gradFill>
                  <a:gsLst>
                    <a:gs pos="2917">
                      <a:schemeClr val="tx1"/>
                    </a:gs>
                    <a:gs pos="30000">
                      <a:schemeClr val="tx1"/>
                    </a:gs>
                  </a:gsLst>
                  <a:lin ang="5400000" scaled="0"/>
                </a:gradFill>
                <a:latin typeface="+mj-lt"/>
              </a:rPr>
              <a:t>Docker client downloads app repo and uses the Dockerfile to build the container image with the app and all dependencies.</a:t>
            </a:r>
          </a:p>
          <a:p>
            <a:pPr marL="228600" indent="-228600">
              <a:lnSpc>
                <a:spcPct val="90000"/>
              </a:lnSpc>
              <a:spcAft>
                <a:spcPts val="600"/>
              </a:spcAft>
              <a:buFont typeface="+mj-lt"/>
              <a:buAutoNum type="arabicPeriod"/>
            </a:pPr>
            <a:r>
              <a:rPr lang="en-US" sz="1200" b="1" dirty="0">
                <a:gradFill>
                  <a:gsLst>
                    <a:gs pos="2917">
                      <a:schemeClr val="tx1"/>
                    </a:gs>
                    <a:gs pos="30000">
                      <a:schemeClr val="tx1"/>
                    </a:gs>
                  </a:gsLst>
                  <a:lin ang="5400000" scaled="0"/>
                </a:gradFill>
                <a:latin typeface="+mj-lt"/>
              </a:rPr>
              <a:t>Docker client pushes the container image to a local registry.</a:t>
            </a:r>
          </a:p>
        </p:txBody>
      </p:sp>
      <p:sp>
        <p:nvSpPr>
          <p:cNvPr id="44" name="TextBox 43">
            <a:extLst>
              <a:ext uri="{FF2B5EF4-FFF2-40B4-BE49-F238E27FC236}">
                <a16:creationId xmlns:a16="http://schemas.microsoft.com/office/drawing/2014/main" id="{8029904D-8E65-CC36-E110-3E9514FE6A2B}"/>
              </a:ext>
            </a:extLst>
          </p:cNvPr>
          <p:cNvSpPr txBox="1"/>
          <p:nvPr/>
        </p:nvSpPr>
        <p:spPr>
          <a:xfrm>
            <a:off x="3316723" y="5036449"/>
            <a:ext cx="1920240" cy="757130"/>
          </a:xfrm>
          <a:prstGeom prst="rect">
            <a:avLst/>
          </a:prstGeom>
          <a:noFill/>
        </p:spPr>
        <p:txBody>
          <a:bodyPr wrap="square" lIns="45720" tIns="45720" rIns="45720" bIns="45720" rtlCol="0">
            <a:spAutoFit/>
          </a:bodyPr>
          <a:lstStyle/>
          <a:p>
            <a:pPr marL="228600" indent="-228600">
              <a:lnSpc>
                <a:spcPct val="90000"/>
              </a:lnSpc>
              <a:spcAft>
                <a:spcPts val="600"/>
              </a:spcAft>
              <a:buFont typeface="+mj-lt"/>
              <a:buAutoNum type="arabicPeriod" startAt="2"/>
            </a:pPr>
            <a:r>
              <a:rPr lang="en-US" sz="1200" b="1" dirty="0">
                <a:gradFill>
                  <a:gsLst>
                    <a:gs pos="2917">
                      <a:schemeClr val="tx1"/>
                    </a:gs>
                    <a:gs pos="30000">
                      <a:schemeClr val="tx1"/>
                    </a:gs>
                  </a:gsLst>
                  <a:lin ang="5400000" scaled="0"/>
                </a:gradFill>
                <a:latin typeface="+mj-lt"/>
              </a:rPr>
              <a:t>The container image is used to launch the app container locally for testing.</a:t>
            </a:r>
          </a:p>
        </p:txBody>
      </p:sp>
      <p:pic>
        <p:nvPicPr>
          <p:cNvPr id="45" name="Picture 44">
            <a:extLst>
              <a:ext uri="{FF2B5EF4-FFF2-40B4-BE49-F238E27FC236}">
                <a16:creationId xmlns:a16="http://schemas.microsoft.com/office/drawing/2014/main" id="{D18B3173-F648-D60E-667C-065AEBB27167}"/>
              </a:ext>
            </a:extLst>
          </p:cNvPr>
          <p:cNvPicPr>
            <a:picLocks noChangeAspect="1"/>
          </p:cNvPicPr>
          <p:nvPr/>
        </p:nvPicPr>
        <p:blipFill>
          <a:blip r:embed="rId3"/>
          <a:stretch>
            <a:fillRect/>
          </a:stretch>
        </p:blipFill>
        <p:spPr>
          <a:xfrm>
            <a:off x="1339193" y="1782968"/>
            <a:ext cx="1735061" cy="1261175"/>
          </a:xfrm>
          <a:prstGeom prst="rect">
            <a:avLst/>
          </a:prstGeom>
        </p:spPr>
      </p:pic>
      <p:sp>
        <p:nvSpPr>
          <p:cNvPr id="46" name="TextBox 45">
            <a:extLst>
              <a:ext uri="{FF2B5EF4-FFF2-40B4-BE49-F238E27FC236}">
                <a16:creationId xmlns:a16="http://schemas.microsoft.com/office/drawing/2014/main" id="{9F1AB2D2-FA62-7D3F-095D-29F793CFC8E4}"/>
              </a:ext>
            </a:extLst>
          </p:cNvPr>
          <p:cNvSpPr txBox="1"/>
          <p:nvPr/>
        </p:nvSpPr>
        <p:spPr>
          <a:xfrm>
            <a:off x="5394307" y="5036449"/>
            <a:ext cx="1920240" cy="590931"/>
          </a:xfrm>
          <a:prstGeom prst="rect">
            <a:avLst/>
          </a:prstGeom>
          <a:noFill/>
        </p:spPr>
        <p:txBody>
          <a:bodyPr wrap="square" lIns="45720" tIns="45720" rIns="45720" bIns="45720" rtlCol="0">
            <a:spAutoFit/>
          </a:bodyPr>
          <a:lstStyle/>
          <a:p>
            <a:pPr marL="228600" indent="-228600">
              <a:lnSpc>
                <a:spcPct val="90000"/>
              </a:lnSpc>
              <a:spcAft>
                <a:spcPts val="600"/>
              </a:spcAft>
              <a:buFont typeface="+mj-lt"/>
              <a:buAutoNum type="arabicPeriod" startAt="4"/>
            </a:pPr>
            <a:r>
              <a:rPr lang="en-US" sz="1200" b="1" dirty="0">
                <a:gradFill>
                  <a:gsLst>
                    <a:gs pos="2917">
                      <a:schemeClr val="tx1"/>
                    </a:gs>
                    <a:gs pos="30000">
                      <a:schemeClr val="tx1"/>
                    </a:gs>
                  </a:gsLst>
                  <a:lin ang="5400000" scaled="0"/>
                </a:gradFill>
                <a:latin typeface="+mj-lt"/>
              </a:rPr>
              <a:t>Docker client pushes the container image to a remote registry.</a:t>
            </a:r>
          </a:p>
        </p:txBody>
      </p:sp>
      <p:sp>
        <p:nvSpPr>
          <p:cNvPr id="47" name="TextBox 46">
            <a:extLst>
              <a:ext uri="{FF2B5EF4-FFF2-40B4-BE49-F238E27FC236}">
                <a16:creationId xmlns:a16="http://schemas.microsoft.com/office/drawing/2014/main" id="{DA984FB7-703A-BEAC-802D-3920B30AE79F}"/>
              </a:ext>
            </a:extLst>
          </p:cNvPr>
          <p:cNvSpPr txBox="1"/>
          <p:nvPr/>
        </p:nvSpPr>
        <p:spPr>
          <a:xfrm>
            <a:off x="7470774" y="5036449"/>
            <a:ext cx="1920240" cy="1089529"/>
          </a:xfrm>
          <a:prstGeom prst="rect">
            <a:avLst/>
          </a:prstGeom>
          <a:noFill/>
        </p:spPr>
        <p:txBody>
          <a:bodyPr wrap="square" lIns="45720" tIns="45720" rIns="45720" bIns="45720" rtlCol="0">
            <a:spAutoFit/>
          </a:bodyPr>
          <a:lstStyle/>
          <a:p>
            <a:pPr marL="228600" indent="-228600">
              <a:lnSpc>
                <a:spcPct val="90000"/>
              </a:lnSpc>
              <a:spcAft>
                <a:spcPts val="600"/>
              </a:spcAft>
              <a:buFont typeface="+mj-lt"/>
              <a:buAutoNum type="arabicPeriod" startAt="5"/>
            </a:pPr>
            <a:r>
              <a:rPr lang="en-US" sz="1200" b="1" dirty="0">
                <a:gradFill>
                  <a:gsLst>
                    <a:gs pos="2917">
                      <a:schemeClr val="tx1"/>
                    </a:gs>
                    <a:gs pos="30000">
                      <a:schemeClr val="tx1"/>
                    </a:gs>
                  </a:gsLst>
                  <a:lin ang="5400000" scaled="0"/>
                </a:gradFill>
                <a:latin typeface="+mj-lt"/>
              </a:rPr>
              <a:t>AKS pulls container image down from a remote registry to deploy the image into one or more containers.</a:t>
            </a:r>
          </a:p>
        </p:txBody>
      </p:sp>
      <p:sp>
        <p:nvSpPr>
          <p:cNvPr id="48" name="Arrow: Pentagon 47">
            <a:extLst>
              <a:ext uri="{FF2B5EF4-FFF2-40B4-BE49-F238E27FC236}">
                <a16:creationId xmlns:a16="http://schemas.microsoft.com/office/drawing/2014/main" id="{79B0DDD1-9351-9822-4778-AA46801A2D7F}"/>
              </a:ext>
            </a:extLst>
          </p:cNvPr>
          <p:cNvSpPr/>
          <p:nvPr/>
        </p:nvSpPr>
        <p:spPr bwMode="auto">
          <a:xfrm>
            <a:off x="1155163" y="1270001"/>
            <a:ext cx="2103120" cy="296077"/>
          </a:xfrm>
          <a:prstGeom prst="homePlate">
            <a:avLst/>
          </a:prstGeom>
          <a:no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b="1" dirty="0">
                <a:solidFill>
                  <a:schemeClr val="tx1">
                    <a:lumMod val="50000"/>
                  </a:schemeClr>
                </a:solidFill>
                <a:latin typeface="Consolas" panose="020B0609020204030204" pitchFamily="49" charset="0"/>
                <a:ea typeface="Segoe UI" pitchFamily="34" charset="0"/>
                <a:cs typeface="Segoe UI" pitchFamily="34" charset="0"/>
              </a:rPr>
              <a:t>docker build</a:t>
            </a:r>
          </a:p>
        </p:txBody>
      </p:sp>
      <p:sp>
        <p:nvSpPr>
          <p:cNvPr id="49" name="Arrow: Chevron 48">
            <a:extLst>
              <a:ext uri="{FF2B5EF4-FFF2-40B4-BE49-F238E27FC236}">
                <a16:creationId xmlns:a16="http://schemas.microsoft.com/office/drawing/2014/main" id="{CCDDEA34-3EE2-9CD5-F802-1D520B727077}"/>
              </a:ext>
            </a:extLst>
          </p:cNvPr>
          <p:cNvSpPr/>
          <p:nvPr/>
        </p:nvSpPr>
        <p:spPr bwMode="auto">
          <a:xfrm>
            <a:off x="3225283" y="1264252"/>
            <a:ext cx="2103120" cy="294483"/>
          </a:xfrm>
          <a:prstGeom prst="chevron">
            <a:avLst/>
          </a:prstGeom>
          <a:no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b="1" dirty="0">
                <a:solidFill>
                  <a:schemeClr val="tx1">
                    <a:lumMod val="50000"/>
                  </a:schemeClr>
                </a:solidFill>
                <a:latin typeface="Consolas" panose="020B0609020204030204" pitchFamily="49" charset="0"/>
                <a:cs typeface="Segoe UI" pitchFamily="34" charset="0"/>
              </a:rPr>
              <a:t>docker run</a:t>
            </a:r>
          </a:p>
        </p:txBody>
      </p:sp>
      <p:sp>
        <p:nvSpPr>
          <p:cNvPr id="50" name="Arrow: Chevron 49">
            <a:extLst>
              <a:ext uri="{FF2B5EF4-FFF2-40B4-BE49-F238E27FC236}">
                <a16:creationId xmlns:a16="http://schemas.microsoft.com/office/drawing/2014/main" id="{DC600EC8-0215-2404-B63A-EED394AA7B4B}"/>
              </a:ext>
            </a:extLst>
          </p:cNvPr>
          <p:cNvSpPr/>
          <p:nvPr/>
        </p:nvSpPr>
        <p:spPr bwMode="auto">
          <a:xfrm>
            <a:off x="5302867" y="1264252"/>
            <a:ext cx="2103120" cy="294483"/>
          </a:xfrm>
          <a:prstGeom prst="chevron">
            <a:avLst/>
          </a:prstGeom>
          <a:no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b="1" dirty="0">
                <a:solidFill>
                  <a:schemeClr val="tx1">
                    <a:lumMod val="50000"/>
                  </a:schemeClr>
                </a:solidFill>
                <a:latin typeface="Consolas" panose="020B0609020204030204" pitchFamily="49" charset="0"/>
                <a:cs typeface="Segoe UI" pitchFamily="34" charset="0"/>
              </a:rPr>
              <a:t>docker push</a:t>
            </a:r>
          </a:p>
        </p:txBody>
      </p:sp>
      <p:sp>
        <p:nvSpPr>
          <p:cNvPr id="51" name="Arrow: Chevron 50">
            <a:extLst>
              <a:ext uri="{FF2B5EF4-FFF2-40B4-BE49-F238E27FC236}">
                <a16:creationId xmlns:a16="http://schemas.microsoft.com/office/drawing/2014/main" id="{FDA630E5-BE36-2A76-2623-F292FB22C684}"/>
              </a:ext>
            </a:extLst>
          </p:cNvPr>
          <p:cNvSpPr/>
          <p:nvPr/>
        </p:nvSpPr>
        <p:spPr bwMode="auto">
          <a:xfrm>
            <a:off x="7359133" y="1264252"/>
            <a:ext cx="2103120" cy="294483"/>
          </a:xfrm>
          <a:prstGeom prst="chevron">
            <a:avLst/>
          </a:prstGeom>
          <a:no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b="1" dirty="0">
                <a:solidFill>
                  <a:schemeClr val="tx1">
                    <a:lumMod val="50000"/>
                  </a:schemeClr>
                </a:solidFill>
                <a:latin typeface="Consolas" panose="020B0609020204030204" pitchFamily="49" charset="0"/>
                <a:cs typeface="Segoe UI" pitchFamily="34" charset="0"/>
              </a:rPr>
              <a:t>docker pull</a:t>
            </a:r>
          </a:p>
        </p:txBody>
      </p:sp>
      <p:cxnSp>
        <p:nvCxnSpPr>
          <p:cNvPr id="52" name="Straight Arrow Connector 51">
            <a:extLst>
              <a:ext uri="{FF2B5EF4-FFF2-40B4-BE49-F238E27FC236}">
                <a16:creationId xmlns:a16="http://schemas.microsoft.com/office/drawing/2014/main" id="{23869D50-4AA3-6219-414F-A6EB16210590}"/>
              </a:ext>
            </a:extLst>
          </p:cNvPr>
          <p:cNvCxnSpPr>
            <a:cxnSpLocks/>
            <a:stCxn id="9" idx="1"/>
          </p:cNvCxnSpPr>
          <p:nvPr/>
        </p:nvCxnSpPr>
        <p:spPr>
          <a:xfrm flipH="1" flipV="1">
            <a:off x="2206723" y="3887787"/>
            <a:ext cx="1" cy="255588"/>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1E8EF26B-0B03-CFB0-A2F4-E22EA07C8801}"/>
              </a:ext>
            </a:extLst>
          </p:cNvPr>
          <p:cNvCxnSpPr>
            <a:cxnSpLocks/>
            <a:endCxn id="10" idx="0"/>
          </p:cNvCxnSpPr>
          <p:nvPr/>
        </p:nvCxnSpPr>
        <p:spPr>
          <a:xfrm>
            <a:off x="2206723" y="3340778"/>
            <a:ext cx="0" cy="221572"/>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296781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B19DD-1CBC-756C-60AC-82821062E014}"/>
              </a:ext>
            </a:extLst>
          </p:cNvPr>
          <p:cNvSpPr>
            <a:spLocks noGrp="1"/>
          </p:cNvSpPr>
          <p:nvPr>
            <p:ph type="title"/>
          </p:nvPr>
        </p:nvSpPr>
        <p:spPr/>
        <p:txBody>
          <a:bodyPr/>
          <a:lstStyle/>
          <a:p>
            <a:r>
              <a:rPr lang="en-US" dirty="0"/>
              <a:t>Dockerfile</a:t>
            </a:r>
          </a:p>
        </p:txBody>
      </p:sp>
      <p:sp>
        <p:nvSpPr>
          <p:cNvPr id="3" name="Text Placeholder 2">
            <a:extLst>
              <a:ext uri="{FF2B5EF4-FFF2-40B4-BE49-F238E27FC236}">
                <a16:creationId xmlns:a16="http://schemas.microsoft.com/office/drawing/2014/main" id="{88E45101-3B9D-E86D-AFEC-5C48763F6F04}"/>
              </a:ext>
            </a:extLst>
          </p:cNvPr>
          <p:cNvSpPr>
            <a:spLocks noGrp="1"/>
          </p:cNvSpPr>
          <p:nvPr>
            <p:ph type="body" sz="quarter" idx="10"/>
          </p:nvPr>
        </p:nvSpPr>
        <p:spPr>
          <a:xfrm>
            <a:off x="274638" y="1212850"/>
            <a:ext cx="11887195" cy="461665"/>
          </a:xfrm>
        </p:spPr>
        <p:txBody>
          <a:bodyPr/>
          <a:lstStyle/>
          <a:p>
            <a:pPr marL="457200" indent="-457200">
              <a:buFont typeface="Arial" panose="020B0604020202020204" pitchFamily="34" charset="0"/>
              <a:buChar char="•"/>
            </a:pPr>
            <a:r>
              <a:rPr lang="en-US" sz="2000" dirty="0"/>
              <a:t>A Dockerfile is a simple text file that consists of instructions to build a Docker image</a:t>
            </a:r>
          </a:p>
        </p:txBody>
      </p:sp>
      <p:sp>
        <p:nvSpPr>
          <p:cNvPr id="4" name="Text Placeholder 2">
            <a:extLst>
              <a:ext uri="{FF2B5EF4-FFF2-40B4-BE49-F238E27FC236}">
                <a16:creationId xmlns:a16="http://schemas.microsoft.com/office/drawing/2014/main" id="{8FB57306-6AAF-A6EC-0BFF-E2901E1BFEC4}"/>
              </a:ext>
            </a:extLst>
          </p:cNvPr>
          <p:cNvSpPr txBox="1">
            <a:spLocks/>
          </p:cNvSpPr>
          <p:nvPr/>
        </p:nvSpPr>
        <p:spPr>
          <a:xfrm>
            <a:off x="5049839" y="2015489"/>
            <a:ext cx="1960562" cy="4099584"/>
          </a:xfrm>
          <a:prstGeom prst="rect">
            <a:avLst/>
          </a:prstGeom>
          <a:ln>
            <a:solidFill>
              <a:schemeClr val="tx1">
                <a:lumMod val="50000"/>
              </a:schemeClr>
            </a:solidFill>
          </a:ln>
        </p:spPr>
        <p:txBody>
          <a:bodyPr vert="horz" wrap="square" lIns="146304" tIns="91440" rIns="146304" bIns="91440" rtlCol="0">
            <a:spAutoFit/>
          </a:bodyPr>
          <a:lstStyle>
            <a:lvl1pPr marL="0" marR="0" indent="0" algn="l" defTabSz="932597" rtl="0" eaLnBrk="1" fontAlgn="auto" latinLnBrk="0" hangingPunct="1">
              <a:lnSpc>
                <a:spcPct val="90000"/>
              </a:lnSpc>
              <a:spcBef>
                <a:spcPct val="20000"/>
              </a:spcBef>
              <a:spcAft>
                <a:spcPts val="0"/>
              </a:spcAft>
              <a:buClrTx/>
              <a:buSzPct val="90000"/>
              <a:buFont typeface="Arial" panose="020B0604020202020204" pitchFamily="34" charset="0"/>
              <a:buNone/>
              <a:tabLst/>
              <a:defRPr sz="2800" kern="1200" spc="0" baseline="0">
                <a:solidFill>
                  <a:schemeClr val="tx1"/>
                </a:solidFill>
                <a:latin typeface="+mj-lt"/>
                <a:ea typeface="+mn-ea"/>
                <a:cs typeface="+mn-cs"/>
              </a:defRPr>
            </a:lvl1pPr>
            <a:lvl2pPr marL="231775" marR="0" indent="0" algn="l" defTabSz="932597" rtl="0" eaLnBrk="1" fontAlgn="auto" latinLnBrk="0" hangingPunct="1">
              <a:lnSpc>
                <a:spcPct val="90000"/>
              </a:lnSpc>
              <a:spcBef>
                <a:spcPct val="20000"/>
              </a:spcBef>
              <a:spcAft>
                <a:spcPts val="0"/>
              </a:spcAft>
              <a:buClrTx/>
              <a:buSzPct val="80000"/>
              <a:buFont typeface="Wingdings" panose="05000000000000000000" pitchFamily="2" charset="2"/>
              <a:buNone/>
              <a:tabLst/>
              <a:defRPr sz="2400" kern="1200" spc="0" baseline="0">
                <a:gradFill>
                  <a:gsLst>
                    <a:gs pos="1250">
                      <a:schemeClr val="tx1"/>
                    </a:gs>
                    <a:gs pos="100000">
                      <a:schemeClr val="tx1"/>
                    </a:gs>
                  </a:gsLst>
                  <a:lin ang="5400000" scaled="0"/>
                </a:gradFill>
                <a:latin typeface="+mj-lt"/>
                <a:ea typeface="+mn-ea"/>
                <a:cs typeface="+mn-cs"/>
              </a:defRPr>
            </a:lvl2pPr>
            <a:lvl3pPr marL="685800" marR="0" indent="0" algn="l" defTabSz="932597" rtl="0" eaLnBrk="1" fontAlgn="auto" latinLnBrk="0" hangingPunct="1">
              <a:lnSpc>
                <a:spcPct val="90000"/>
              </a:lnSpc>
              <a:spcBef>
                <a:spcPct val="20000"/>
              </a:spcBef>
              <a:spcAft>
                <a:spcPts val="0"/>
              </a:spcAft>
              <a:buClrTx/>
              <a:buSzPct val="90000"/>
              <a:buFont typeface="Calibri" panose="020F0502020204030204" pitchFamily="34" charset="0"/>
              <a:buNone/>
              <a:tabLst/>
              <a:defRPr sz="2000" kern="1200" spc="0" baseline="0">
                <a:gradFill>
                  <a:gsLst>
                    <a:gs pos="1250">
                      <a:schemeClr val="tx1"/>
                    </a:gs>
                    <a:gs pos="100000">
                      <a:schemeClr val="tx1"/>
                    </a:gs>
                  </a:gsLst>
                  <a:lin ang="5400000" scaled="0"/>
                </a:gradFill>
                <a:latin typeface="+mj-lt"/>
                <a:ea typeface="+mn-ea"/>
                <a:cs typeface="+mn-cs"/>
              </a:defRPr>
            </a:lvl3pPr>
            <a:lvl4pPr marL="914400" marR="0" indent="0" algn="l" defTabSz="932597"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j-lt"/>
                <a:ea typeface="+mn-ea"/>
                <a:cs typeface="+mn-cs"/>
              </a:defRPr>
            </a:lvl4pPr>
            <a:lvl5pPr marL="1143000" marR="0" indent="0" algn="l" defTabSz="932597" rtl="0" eaLnBrk="1" fontAlgn="auto" latinLnBrk="0" hangingPunct="1">
              <a:lnSpc>
                <a:spcPct val="90000"/>
              </a:lnSpc>
              <a:spcBef>
                <a:spcPct val="20000"/>
              </a:spcBef>
              <a:spcAft>
                <a:spcPts val="0"/>
              </a:spcAft>
              <a:buClrTx/>
              <a:buSzPct val="90000"/>
              <a:buFont typeface="Courier New" panose="02070309020205020404" pitchFamily="49" charset="0"/>
              <a:buNone/>
              <a:tabLst/>
              <a:defRPr sz="1600" kern="1200" spc="0" baseline="0">
                <a:gradFill>
                  <a:gsLst>
                    <a:gs pos="1250">
                      <a:schemeClr val="tx1"/>
                    </a:gs>
                    <a:gs pos="100000">
                      <a:schemeClr val="tx1"/>
                    </a:gs>
                  </a:gsLst>
                  <a:lin ang="5400000" scaled="0"/>
                </a:gradFill>
                <a:latin typeface="+mj-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dirty="0">
                <a:solidFill>
                  <a:schemeClr val="tx1">
                    <a:lumMod val="50000"/>
                  </a:schemeClr>
                </a:solidFill>
                <a:latin typeface="+mn-lt"/>
              </a:rPr>
              <a:t>.NET Project Structure</a:t>
            </a:r>
          </a:p>
          <a:p>
            <a:endParaRPr lang="en-US" sz="1200" dirty="0">
              <a:solidFill>
                <a:schemeClr val="tx1">
                  <a:lumMod val="50000"/>
                </a:schemeClr>
              </a:solidFill>
              <a:latin typeface="+mn-lt"/>
            </a:endParaRPr>
          </a:p>
          <a:p>
            <a:r>
              <a:rPr lang="en-US" sz="1200" dirty="0">
                <a:solidFill>
                  <a:schemeClr val="tx1">
                    <a:lumMod val="50000"/>
                  </a:schemeClr>
                </a:solidFill>
                <a:latin typeface="+mn-lt"/>
              </a:rPr>
              <a:t>- containers-workshop</a:t>
            </a:r>
          </a:p>
          <a:p>
            <a:r>
              <a:rPr lang="en-US" sz="1200" dirty="0">
                <a:solidFill>
                  <a:schemeClr val="tx1">
                    <a:lumMod val="50000"/>
                  </a:schemeClr>
                </a:solidFill>
                <a:latin typeface="+mn-lt"/>
              </a:rPr>
              <a:t>  - todoapp</a:t>
            </a:r>
          </a:p>
          <a:p>
            <a:r>
              <a:rPr lang="en-US" sz="1200" dirty="0">
                <a:solidFill>
                  <a:schemeClr val="tx1">
                    <a:lumMod val="50000"/>
                  </a:schemeClr>
                </a:solidFill>
                <a:latin typeface="+mn-lt"/>
              </a:rPr>
              <a:t>    - Controllers</a:t>
            </a:r>
          </a:p>
          <a:p>
            <a:r>
              <a:rPr lang="en-US" sz="1200" dirty="0">
                <a:solidFill>
                  <a:schemeClr val="tx1">
                    <a:lumMod val="50000"/>
                  </a:schemeClr>
                </a:solidFill>
                <a:latin typeface="+mn-lt"/>
              </a:rPr>
              <a:t>    - Data</a:t>
            </a:r>
          </a:p>
          <a:p>
            <a:r>
              <a:rPr lang="en-US" sz="1200" dirty="0">
                <a:solidFill>
                  <a:schemeClr val="tx1">
                    <a:lumMod val="50000"/>
                  </a:schemeClr>
                </a:solidFill>
                <a:latin typeface="+mn-lt"/>
              </a:rPr>
              <a:t>    - Models</a:t>
            </a:r>
          </a:p>
          <a:p>
            <a:r>
              <a:rPr lang="en-US" sz="1200" dirty="0">
                <a:solidFill>
                  <a:schemeClr val="tx1">
                    <a:lumMod val="50000"/>
                  </a:schemeClr>
                </a:solidFill>
                <a:latin typeface="+mn-lt"/>
              </a:rPr>
              <a:t>    - Properties</a:t>
            </a:r>
          </a:p>
          <a:p>
            <a:r>
              <a:rPr lang="en-US" sz="1200" dirty="0">
                <a:solidFill>
                  <a:schemeClr val="tx1">
                    <a:lumMod val="50000"/>
                  </a:schemeClr>
                </a:solidFill>
                <a:latin typeface="+mn-lt"/>
              </a:rPr>
              <a:t>    - Views</a:t>
            </a:r>
          </a:p>
          <a:p>
            <a:r>
              <a:rPr lang="en-US" sz="1200" dirty="0">
                <a:solidFill>
                  <a:schemeClr val="tx1">
                    <a:lumMod val="50000"/>
                  </a:schemeClr>
                </a:solidFill>
                <a:latin typeface="+mn-lt"/>
              </a:rPr>
              <a:t>    - </a:t>
            </a:r>
            <a:r>
              <a:rPr lang="en-US" sz="1200" dirty="0" err="1">
                <a:solidFill>
                  <a:schemeClr val="tx1">
                    <a:lumMod val="50000"/>
                  </a:schemeClr>
                </a:solidFill>
                <a:latin typeface="+mn-lt"/>
              </a:rPr>
              <a:t>wwwroot</a:t>
            </a:r>
            <a:endParaRPr lang="en-US" sz="1200" dirty="0">
              <a:solidFill>
                <a:schemeClr val="tx1">
                  <a:lumMod val="50000"/>
                </a:schemeClr>
              </a:solidFill>
              <a:latin typeface="+mn-lt"/>
            </a:endParaRPr>
          </a:p>
          <a:p>
            <a:r>
              <a:rPr lang="en-US" sz="1200" dirty="0">
                <a:solidFill>
                  <a:schemeClr val="tx1">
                    <a:lumMod val="50000"/>
                  </a:schemeClr>
                </a:solidFill>
                <a:latin typeface="+mn-lt"/>
              </a:rPr>
              <a:t>  - .</a:t>
            </a:r>
            <a:r>
              <a:rPr lang="en-US" sz="1200" dirty="0" err="1">
                <a:solidFill>
                  <a:schemeClr val="tx1">
                    <a:lumMod val="50000"/>
                  </a:schemeClr>
                </a:solidFill>
                <a:latin typeface="+mn-lt"/>
              </a:rPr>
              <a:t>gitignore</a:t>
            </a:r>
            <a:endParaRPr lang="en-US" sz="1200" dirty="0">
              <a:solidFill>
                <a:schemeClr val="tx1">
                  <a:lumMod val="50000"/>
                </a:schemeClr>
              </a:solidFill>
              <a:latin typeface="+mn-lt"/>
            </a:endParaRPr>
          </a:p>
          <a:p>
            <a:r>
              <a:rPr lang="en-US" sz="1200" dirty="0">
                <a:solidFill>
                  <a:schemeClr val="tx1">
                    <a:lumMod val="50000"/>
                  </a:schemeClr>
                </a:solidFill>
                <a:latin typeface="+mn-lt"/>
              </a:rPr>
              <a:t>  - CONTRIBUTING.md</a:t>
            </a:r>
          </a:p>
          <a:p>
            <a:r>
              <a:rPr lang="en-US" sz="1200" dirty="0">
                <a:solidFill>
                  <a:schemeClr val="tx1">
                    <a:lumMod val="50000"/>
                  </a:schemeClr>
                </a:solidFill>
                <a:latin typeface="+mn-lt"/>
              </a:rPr>
              <a:t>  - LICENSE</a:t>
            </a:r>
          </a:p>
          <a:p>
            <a:r>
              <a:rPr lang="en-US" sz="1200" dirty="0">
                <a:solidFill>
                  <a:schemeClr val="tx1">
                    <a:lumMod val="50000"/>
                  </a:schemeClr>
                </a:solidFill>
                <a:latin typeface="+mn-lt"/>
              </a:rPr>
              <a:t>  - LICENSE.md</a:t>
            </a:r>
          </a:p>
          <a:p>
            <a:r>
              <a:rPr lang="en-US" sz="1200" dirty="0">
                <a:solidFill>
                  <a:schemeClr val="tx1">
                    <a:lumMod val="50000"/>
                  </a:schemeClr>
                </a:solidFill>
                <a:latin typeface="+mn-lt"/>
              </a:rPr>
              <a:t>  - README.md</a:t>
            </a:r>
          </a:p>
          <a:p>
            <a:endParaRPr lang="en-US" sz="1200" dirty="0">
              <a:solidFill>
                <a:schemeClr val="tx1">
                  <a:lumMod val="50000"/>
                </a:schemeClr>
              </a:solidFill>
              <a:latin typeface="+mn-lt"/>
            </a:endParaRPr>
          </a:p>
        </p:txBody>
      </p:sp>
      <p:sp>
        <p:nvSpPr>
          <p:cNvPr id="5" name="Rectangle 4">
            <a:extLst>
              <a:ext uri="{FF2B5EF4-FFF2-40B4-BE49-F238E27FC236}">
                <a16:creationId xmlns:a16="http://schemas.microsoft.com/office/drawing/2014/main" id="{4D05E9E0-32F9-5565-D73C-8EF6B97E72DF}"/>
              </a:ext>
            </a:extLst>
          </p:cNvPr>
          <p:cNvSpPr/>
          <p:nvPr/>
        </p:nvSpPr>
        <p:spPr bwMode="auto">
          <a:xfrm>
            <a:off x="7284720" y="2015489"/>
            <a:ext cx="4551680" cy="4099584"/>
          </a:xfrm>
          <a:prstGeom prst="rect">
            <a:avLst/>
          </a:prstGeom>
          <a:ln>
            <a:solidFill>
              <a:schemeClr val="tx1">
                <a:lumMod val="50000"/>
              </a:schemeClr>
            </a:solidFill>
          </a:ln>
        </p:spPr>
        <p:txBody>
          <a:bodyPr vert="horz" wrap="square" lIns="146304" tIns="91440" rIns="146304" bIns="91440" rtlCol="0">
            <a:spAutoFit/>
          </a:bodyPr>
          <a:lstStyle/>
          <a:p>
            <a:pPr defTabSz="932597">
              <a:lnSpc>
                <a:spcPct val="90000"/>
              </a:lnSpc>
              <a:spcBef>
                <a:spcPct val="20000"/>
              </a:spcBef>
              <a:buSzPct val="90000"/>
            </a:pPr>
            <a:r>
              <a:rPr lang="en-US" sz="1200" dirty="0">
                <a:solidFill>
                  <a:schemeClr val="tx1">
                    <a:lumMod val="50000"/>
                  </a:schemeClr>
                </a:solidFill>
              </a:rPr>
              <a:t>Example Dockerfile</a:t>
            </a:r>
          </a:p>
          <a:p>
            <a:pPr defTabSz="932597">
              <a:lnSpc>
                <a:spcPct val="90000"/>
              </a:lnSpc>
              <a:spcBef>
                <a:spcPct val="20000"/>
              </a:spcBef>
              <a:buSzPct val="90000"/>
            </a:pPr>
            <a:endParaRPr lang="en-US" sz="1200" dirty="0">
              <a:solidFill>
                <a:schemeClr val="tx1">
                  <a:lumMod val="50000"/>
                </a:schemeClr>
              </a:solidFill>
            </a:endParaRPr>
          </a:p>
          <a:p>
            <a:pPr defTabSz="932597">
              <a:lnSpc>
                <a:spcPct val="90000"/>
              </a:lnSpc>
              <a:spcBef>
                <a:spcPct val="20000"/>
              </a:spcBef>
              <a:buSzPct val="90000"/>
            </a:pPr>
            <a:r>
              <a:rPr lang="en-US" sz="1200" dirty="0">
                <a:solidFill>
                  <a:schemeClr val="tx1">
                    <a:lumMod val="50000"/>
                  </a:schemeClr>
                </a:solidFill>
              </a:rPr>
              <a:t># todoapp Dockerfile example</a:t>
            </a:r>
          </a:p>
          <a:p>
            <a:pPr defTabSz="932597">
              <a:lnSpc>
                <a:spcPct val="90000"/>
              </a:lnSpc>
              <a:spcBef>
                <a:spcPct val="20000"/>
              </a:spcBef>
              <a:buSzPct val="90000"/>
            </a:pPr>
            <a:r>
              <a:rPr lang="en-US" sz="1200" dirty="0">
                <a:solidFill>
                  <a:schemeClr val="tx1">
                    <a:lumMod val="50000"/>
                  </a:schemeClr>
                </a:solidFill>
              </a:rPr>
              <a:t>FROM mcr.microsoft.com/dotnet/sdk:7.0 AS build</a:t>
            </a:r>
          </a:p>
          <a:p>
            <a:pPr defTabSz="932597">
              <a:lnSpc>
                <a:spcPct val="90000"/>
              </a:lnSpc>
              <a:spcBef>
                <a:spcPct val="20000"/>
              </a:spcBef>
              <a:buSzPct val="90000"/>
            </a:pPr>
            <a:r>
              <a:rPr lang="en-US" sz="1200" dirty="0">
                <a:solidFill>
                  <a:schemeClr val="tx1">
                    <a:lumMod val="50000"/>
                  </a:schemeClr>
                </a:solidFill>
              </a:rPr>
              <a:t>WORKDIR /source</a:t>
            </a:r>
          </a:p>
          <a:p>
            <a:pPr defTabSz="932597">
              <a:lnSpc>
                <a:spcPct val="90000"/>
              </a:lnSpc>
              <a:spcBef>
                <a:spcPct val="20000"/>
              </a:spcBef>
              <a:buSzPct val="90000"/>
            </a:pPr>
            <a:br>
              <a:rPr lang="en-US" sz="1200" dirty="0">
                <a:solidFill>
                  <a:schemeClr val="tx1">
                    <a:lumMod val="50000"/>
                  </a:schemeClr>
                </a:solidFill>
              </a:rPr>
            </a:br>
            <a:r>
              <a:rPr lang="en-US" sz="1200" dirty="0">
                <a:solidFill>
                  <a:schemeClr val="tx1">
                    <a:lumMod val="50000"/>
                  </a:schemeClr>
                </a:solidFill>
              </a:rPr>
              <a:t># Copy csproj and restore the project as distinct layers</a:t>
            </a:r>
          </a:p>
          <a:p>
            <a:pPr defTabSz="932597">
              <a:lnSpc>
                <a:spcPct val="90000"/>
              </a:lnSpc>
              <a:spcBef>
                <a:spcPct val="20000"/>
              </a:spcBef>
              <a:buSzPct val="90000"/>
            </a:pPr>
            <a:r>
              <a:rPr lang="en-US" sz="1200" dirty="0">
                <a:solidFill>
                  <a:schemeClr val="tx1">
                    <a:lumMod val="50000"/>
                  </a:schemeClr>
                </a:solidFill>
              </a:rPr>
              <a:t>COPY *.csproj .</a:t>
            </a:r>
          </a:p>
          <a:p>
            <a:pPr defTabSz="932597">
              <a:lnSpc>
                <a:spcPct val="90000"/>
              </a:lnSpc>
              <a:spcBef>
                <a:spcPct val="20000"/>
              </a:spcBef>
              <a:buSzPct val="90000"/>
            </a:pPr>
            <a:r>
              <a:rPr lang="en-US" sz="1200" dirty="0">
                <a:solidFill>
                  <a:schemeClr val="tx1">
                    <a:lumMod val="50000"/>
                  </a:schemeClr>
                </a:solidFill>
              </a:rPr>
              <a:t>RUN dotnet restore --use-current-runtime  </a:t>
            </a:r>
          </a:p>
          <a:p>
            <a:pPr defTabSz="932597">
              <a:lnSpc>
                <a:spcPct val="90000"/>
              </a:lnSpc>
              <a:spcBef>
                <a:spcPct val="20000"/>
              </a:spcBef>
              <a:buSzPct val="90000"/>
            </a:pPr>
            <a:br>
              <a:rPr lang="en-US" sz="1200" dirty="0">
                <a:solidFill>
                  <a:schemeClr val="tx1">
                    <a:lumMod val="50000"/>
                  </a:schemeClr>
                </a:solidFill>
              </a:rPr>
            </a:br>
            <a:r>
              <a:rPr lang="en-US" sz="1200" dirty="0">
                <a:solidFill>
                  <a:schemeClr val="tx1">
                    <a:lumMod val="50000"/>
                  </a:schemeClr>
                </a:solidFill>
              </a:rPr>
              <a:t># Copy the remaining app files and build app</a:t>
            </a:r>
          </a:p>
          <a:p>
            <a:pPr defTabSz="932597">
              <a:lnSpc>
                <a:spcPct val="90000"/>
              </a:lnSpc>
              <a:spcBef>
                <a:spcPct val="20000"/>
              </a:spcBef>
              <a:buSzPct val="90000"/>
            </a:pPr>
            <a:r>
              <a:rPr lang="en-US" sz="1200" dirty="0">
                <a:solidFill>
                  <a:schemeClr val="tx1">
                    <a:lumMod val="50000"/>
                  </a:schemeClr>
                </a:solidFill>
              </a:rPr>
              <a:t>COPY . .</a:t>
            </a:r>
          </a:p>
          <a:p>
            <a:pPr defTabSz="932597">
              <a:lnSpc>
                <a:spcPct val="90000"/>
              </a:lnSpc>
              <a:spcBef>
                <a:spcPct val="20000"/>
              </a:spcBef>
              <a:buSzPct val="90000"/>
            </a:pPr>
            <a:r>
              <a:rPr lang="en-US" sz="1200" dirty="0">
                <a:solidFill>
                  <a:schemeClr val="tx1">
                    <a:lumMod val="50000"/>
                  </a:schemeClr>
                </a:solidFill>
              </a:rPr>
              <a:t>RUN dotnet publish -c Release -o /app --self-contained</a:t>
            </a:r>
          </a:p>
          <a:p>
            <a:pPr defTabSz="932597">
              <a:lnSpc>
                <a:spcPct val="90000"/>
              </a:lnSpc>
              <a:spcBef>
                <a:spcPct val="20000"/>
              </a:spcBef>
              <a:buSzPct val="90000"/>
            </a:pPr>
            <a:br>
              <a:rPr lang="en-US" sz="1200" dirty="0">
                <a:solidFill>
                  <a:schemeClr val="tx1">
                    <a:lumMod val="50000"/>
                  </a:schemeClr>
                </a:solidFill>
              </a:rPr>
            </a:br>
            <a:r>
              <a:rPr lang="en-US" sz="1200" dirty="0">
                <a:solidFill>
                  <a:schemeClr val="tx1">
                    <a:lumMod val="50000"/>
                  </a:schemeClr>
                </a:solidFill>
              </a:rPr>
              <a:t># Final stage: build the container image</a:t>
            </a:r>
          </a:p>
          <a:p>
            <a:pPr defTabSz="932597">
              <a:lnSpc>
                <a:spcPct val="90000"/>
              </a:lnSpc>
              <a:spcBef>
                <a:spcPct val="20000"/>
              </a:spcBef>
              <a:buSzPct val="90000"/>
            </a:pPr>
            <a:r>
              <a:rPr lang="en-US" sz="1200" dirty="0">
                <a:solidFill>
                  <a:schemeClr val="tx1">
                    <a:lumMod val="50000"/>
                  </a:schemeClr>
                </a:solidFill>
              </a:rPr>
              <a:t>FROM mcr.microsoft.com/dotnet/aspnet:7.0</a:t>
            </a:r>
          </a:p>
          <a:p>
            <a:pPr defTabSz="932597">
              <a:lnSpc>
                <a:spcPct val="90000"/>
              </a:lnSpc>
              <a:spcBef>
                <a:spcPct val="20000"/>
              </a:spcBef>
              <a:buSzPct val="90000"/>
            </a:pPr>
            <a:r>
              <a:rPr lang="en-US" sz="1200" dirty="0">
                <a:solidFill>
                  <a:schemeClr val="tx1">
                    <a:lumMod val="50000"/>
                  </a:schemeClr>
                </a:solidFill>
              </a:rPr>
              <a:t>WORKDIR /app</a:t>
            </a:r>
          </a:p>
          <a:p>
            <a:pPr defTabSz="932597">
              <a:lnSpc>
                <a:spcPct val="90000"/>
              </a:lnSpc>
              <a:spcBef>
                <a:spcPct val="20000"/>
              </a:spcBef>
              <a:buSzPct val="90000"/>
            </a:pPr>
            <a:r>
              <a:rPr lang="en-US" sz="1200" dirty="0">
                <a:solidFill>
                  <a:schemeClr val="tx1">
                    <a:lumMod val="50000"/>
                  </a:schemeClr>
                </a:solidFill>
              </a:rPr>
              <a:t>COPY --from=build /app .</a:t>
            </a:r>
          </a:p>
          <a:p>
            <a:pPr defTabSz="932597">
              <a:lnSpc>
                <a:spcPct val="90000"/>
              </a:lnSpc>
              <a:spcBef>
                <a:spcPct val="20000"/>
              </a:spcBef>
              <a:buSzPct val="90000"/>
            </a:pPr>
            <a:r>
              <a:rPr lang="en-US" sz="1200" dirty="0">
                <a:solidFill>
                  <a:schemeClr val="tx1">
                    <a:lumMod val="50000"/>
                  </a:schemeClr>
                </a:solidFill>
              </a:rPr>
              <a:t>ENTRYPOINT ["dotnet", "todoapp.dll"]</a:t>
            </a:r>
          </a:p>
          <a:p>
            <a:pPr defTabSz="932597">
              <a:lnSpc>
                <a:spcPct val="90000"/>
              </a:lnSpc>
              <a:spcBef>
                <a:spcPct val="20000"/>
              </a:spcBef>
              <a:buSzPct val="90000"/>
            </a:pPr>
            <a:endParaRPr lang="en-US" sz="1200" dirty="0">
              <a:solidFill>
                <a:schemeClr val="tx1">
                  <a:lumMod val="50000"/>
                </a:schemeClr>
              </a:solidFill>
            </a:endParaRPr>
          </a:p>
        </p:txBody>
      </p:sp>
      <p:sp>
        <p:nvSpPr>
          <p:cNvPr id="6" name="Text Placeholder 2">
            <a:extLst>
              <a:ext uri="{FF2B5EF4-FFF2-40B4-BE49-F238E27FC236}">
                <a16:creationId xmlns:a16="http://schemas.microsoft.com/office/drawing/2014/main" id="{52713CC5-0D79-D2F7-F87C-7B278A362EE6}"/>
              </a:ext>
            </a:extLst>
          </p:cNvPr>
          <p:cNvSpPr txBox="1">
            <a:spLocks/>
          </p:cNvSpPr>
          <p:nvPr/>
        </p:nvSpPr>
        <p:spPr>
          <a:xfrm>
            <a:off x="325439" y="1674516"/>
            <a:ext cx="4500882" cy="4735197"/>
          </a:xfrm>
          <a:prstGeom prst="rect">
            <a:avLst/>
          </a:prstGeom>
        </p:spPr>
        <p:txBody>
          <a:bodyPr vert="horz" wrap="square" lIns="91440" tIns="91440" rIns="91440" bIns="91440" rtlCol="0">
            <a:noAutofit/>
          </a:bodyPr>
          <a:lstStyle>
            <a:lvl1pPr marL="0" marR="0" indent="0" algn="l" defTabSz="932597" rtl="0" eaLnBrk="1" fontAlgn="auto" latinLnBrk="0" hangingPunct="1">
              <a:lnSpc>
                <a:spcPct val="90000"/>
              </a:lnSpc>
              <a:spcBef>
                <a:spcPct val="20000"/>
              </a:spcBef>
              <a:spcAft>
                <a:spcPts val="0"/>
              </a:spcAft>
              <a:buClrTx/>
              <a:buSzPct val="90000"/>
              <a:buFont typeface="Arial" panose="020B0604020202020204" pitchFamily="34" charset="0"/>
              <a:buNone/>
              <a:tabLst/>
              <a:defRPr sz="2800" kern="1200" spc="0" baseline="0">
                <a:solidFill>
                  <a:schemeClr val="tx1"/>
                </a:solidFill>
                <a:latin typeface="+mj-lt"/>
                <a:ea typeface="+mn-ea"/>
                <a:cs typeface="+mn-cs"/>
              </a:defRPr>
            </a:lvl1pPr>
            <a:lvl2pPr marL="231775" marR="0" indent="0" algn="l" defTabSz="932597" rtl="0" eaLnBrk="1" fontAlgn="auto" latinLnBrk="0" hangingPunct="1">
              <a:lnSpc>
                <a:spcPct val="90000"/>
              </a:lnSpc>
              <a:spcBef>
                <a:spcPct val="20000"/>
              </a:spcBef>
              <a:spcAft>
                <a:spcPts val="0"/>
              </a:spcAft>
              <a:buClrTx/>
              <a:buSzPct val="80000"/>
              <a:buFont typeface="Wingdings" panose="05000000000000000000" pitchFamily="2" charset="2"/>
              <a:buNone/>
              <a:tabLst/>
              <a:defRPr sz="2400" kern="1200" spc="0" baseline="0">
                <a:gradFill>
                  <a:gsLst>
                    <a:gs pos="1250">
                      <a:schemeClr val="tx1"/>
                    </a:gs>
                    <a:gs pos="100000">
                      <a:schemeClr val="tx1"/>
                    </a:gs>
                  </a:gsLst>
                  <a:lin ang="5400000" scaled="0"/>
                </a:gradFill>
                <a:latin typeface="+mj-lt"/>
                <a:ea typeface="+mn-ea"/>
                <a:cs typeface="+mn-cs"/>
              </a:defRPr>
            </a:lvl2pPr>
            <a:lvl3pPr marL="685800" marR="0" indent="0" algn="l" defTabSz="932597" rtl="0" eaLnBrk="1" fontAlgn="auto" latinLnBrk="0" hangingPunct="1">
              <a:lnSpc>
                <a:spcPct val="90000"/>
              </a:lnSpc>
              <a:spcBef>
                <a:spcPct val="20000"/>
              </a:spcBef>
              <a:spcAft>
                <a:spcPts val="0"/>
              </a:spcAft>
              <a:buClrTx/>
              <a:buSzPct val="90000"/>
              <a:buFont typeface="Calibri" panose="020F0502020204030204" pitchFamily="34" charset="0"/>
              <a:buNone/>
              <a:tabLst/>
              <a:defRPr sz="2000" kern="1200" spc="0" baseline="0">
                <a:gradFill>
                  <a:gsLst>
                    <a:gs pos="1250">
                      <a:schemeClr val="tx1"/>
                    </a:gs>
                    <a:gs pos="100000">
                      <a:schemeClr val="tx1"/>
                    </a:gs>
                  </a:gsLst>
                  <a:lin ang="5400000" scaled="0"/>
                </a:gradFill>
                <a:latin typeface="+mj-lt"/>
                <a:ea typeface="+mn-ea"/>
                <a:cs typeface="+mn-cs"/>
              </a:defRPr>
            </a:lvl3pPr>
            <a:lvl4pPr marL="914400" marR="0" indent="0" algn="l" defTabSz="932597"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j-lt"/>
                <a:ea typeface="+mn-ea"/>
                <a:cs typeface="+mn-cs"/>
              </a:defRPr>
            </a:lvl4pPr>
            <a:lvl5pPr marL="1143000" marR="0" indent="0" algn="l" defTabSz="932597" rtl="0" eaLnBrk="1" fontAlgn="auto" latinLnBrk="0" hangingPunct="1">
              <a:lnSpc>
                <a:spcPct val="90000"/>
              </a:lnSpc>
              <a:spcBef>
                <a:spcPct val="20000"/>
              </a:spcBef>
              <a:spcAft>
                <a:spcPts val="0"/>
              </a:spcAft>
              <a:buClrTx/>
              <a:buSzPct val="90000"/>
              <a:buFont typeface="Courier New" panose="02070309020205020404" pitchFamily="49" charset="0"/>
              <a:buNone/>
              <a:tabLst/>
              <a:defRPr sz="1600" kern="1200" spc="0" baseline="0">
                <a:gradFill>
                  <a:gsLst>
                    <a:gs pos="1250">
                      <a:schemeClr val="tx1"/>
                    </a:gs>
                    <a:gs pos="100000">
                      <a:schemeClr val="tx1"/>
                    </a:gs>
                  </a:gsLst>
                  <a:lin ang="5400000" scaled="0"/>
                </a:gradFill>
                <a:latin typeface="+mj-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nSpc>
                <a:spcPct val="100000"/>
              </a:lnSpc>
              <a:spcBef>
                <a:spcPts val="600"/>
              </a:spcBef>
              <a:spcAft>
                <a:spcPts val="600"/>
              </a:spcAft>
              <a:buFont typeface="Arial" panose="020B0604020202020204" pitchFamily="34" charset="0"/>
              <a:buChar char="•"/>
            </a:pPr>
            <a:r>
              <a:rPr lang="en-US" sz="2000" dirty="0"/>
              <a:t>A Dockerfile has some rules and formats:</a:t>
            </a:r>
          </a:p>
          <a:p>
            <a:pPr marL="688975" lvl="1" indent="-457200">
              <a:lnSpc>
                <a:spcPct val="100000"/>
              </a:lnSpc>
              <a:spcBef>
                <a:spcPts val="600"/>
              </a:spcBef>
              <a:spcAft>
                <a:spcPts val="600"/>
              </a:spcAft>
              <a:buFont typeface="Wingdings" panose="05000000000000000000" pitchFamily="2" charset="2"/>
              <a:buChar char="Ø"/>
            </a:pPr>
            <a:r>
              <a:rPr lang="en-US" sz="1600" dirty="0">
                <a:latin typeface="+mn-lt"/>
              </a:rPr>
              <a:t>The file name must be Dockerfile with no extension.</a:t>
            </a:r>
          </a:p>
          <a:p>
            <a:pPr marL="688975" lvl="1" indent="-457200">
              <a:lnSpc>
                <a:spcPct val="100000"/>
              </a:lnSpc>
              <a:spcBef>
                <a:spcPts val="600"/>
              </a:spcBef>
              <a:spcAft>
                <a:spcPts val="600"/>
              </a:spcAft>
              <a:buFont typeface="Wingdings" panose="05000000000000000000" pitchFamily="2" charset="2"/>
              <a:buChar char="Ø"/>
            </a:pPr>
            <a:r>
              <a:rPr lang="en-US" sz="1600" dirty="0">
                <a:latin typeface="+mn-lt"/>
              </a:rPr>
              <a:t>The first line must tell Docker what base image to use, such as ubuntu:18.04 or python:3.8-slim-buster. A base image is like a ready-made cake mix you can customize with your own ingredients.</a:t>
            </a:r>
          </a:p>
          <a:p>
            <a:pPr marL="688975" lvl="1" indent="-457200">
              <a:lnSpc>
                <a:spcPct val="100000"/>
              </a:lnSpc>
              <a:spcBef>
                <a:spcPts val="600"/>
              </a:spcBef>
              <a:spcAft>
                <a:spcPts val="600"/>
              </a:spcAft>
              <a:buFont typeface="Wingdings" panose="05000000000000000000" pitchFamily="2" charset="2"/>
              <a:buChar char="Ø"/>
            </a:pPr>
            <a:r>
              <a:rPr lang="en-US" sz="1600" dirty="0">
                <a:latin typeface="+mn-lt"/>
              </a:rPr>
              <a:t>The rest of the lines must tell Docker what commands to run, what files to copy, what ports to expose, etc. Each line creates a new layer in the image. A layer is like a thin slice of cake that you can stack on top of each other.</a:t>
            </a:r>
          </a:p>
        </p:txBody>
      </p:sp>
    </p:spTree>
    <p:extLst>
      <p:ext uri="{BB962C8B-B14F-4D97-AF65-F5344CB8AC3E}">
        <p14:creationId xmlns:p14="http://schemas.microsoft.com/office/powerpoint/2010/main" val="4274885451"/>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2.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2602</TotalTime>
  <Words>1427</Words>
  <Application>Microsoft Office PowerPoint</Application>
  <PresentationFormat>Custom</PresentationFormat>
  <Paragraphs>185</Paragraphs>
  <Slides>15</Slides>
  <Notes>8</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15</vt:i4>
      </vt:variant>
    </vt:vector>
  </HeadingPairs>
  <TitlesOfParts>
    <vt:vector size="25"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Module 3: Containerizing the App  Day 2 Module 4: Preparing for AKS Deployment  Day 3 Module 5: Deploying the Application to AKS Module 6: Best Practices and Tips</vt:lpstr>
      <vt:lpstr>Module 3: Containerizing the App  </vt:lpstr>
      <vt:lpstr>Module 3: Objectives</vt:lpstr>
      <vt:lpstr>Docker Platform</vt:lpstr>
      <vt:lpstr>Docker Platform (cont.)</vt:lpstr>
      <vt:lpstr>Docker Image Lifecycle</vt:lpstr>
      <vt:lpstr>Dockerfile</vt:lpstr>
      <vt:lpstr>Docker Compose</vt:lpstr>
      <vt:lpstr>Container Image Tagging</vt:lpstr>
      <vt:lpstr>Module 3: Demonstration</vt:lpstr>
      <vt:lpstr>Module 3: Lab Containerize the App</vt:lpstr>
      <vt:lpstr>Instructions for Completing Module 3: Lab</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30</cp:revision>
  <dcterms:modified xsi:type="dcterms:W3CDTF">2023-06-19T20:54:31Z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